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2"/>
  </p:notesMasterIdLst>
  <p:sldIdLst>
    <p:sldId id="256" r:id="rId2"/>
    <p:sldId id="272" r:id="rId3"/>
    <p:sldId id="283" r:id="rId4"/>
    <p:sldId id="569" r:id="rId5"/>
    <p:sldId id="570" r:id="rId6"/>
    <p:sldId id="571" r:id="rId7"/>
    <p:sldId id="560" r:id="rId8"/>
    <p:sldId id="572" r:id="rId9"/>
    <p:sldId id="574" r:id="rId10"/>
    <p:sldId id="573" r:id="rId11"/>
    <p:sldId id="561" r:id="rId12"/>
    <p:sldId id="568" r:id="rId13"/>
    <p:sldId id="511" r:id="rId14"/>
    <p:sldId id="562" r:id="rId15"/>
    <p:sldId id="567" r:id="rId16"/>
    <p:sldId id="566" r:id="rId17"/>
    <p:sldId id="563" r:id="rId18"/>
    <p:sldId id="565" r:id="rId19"/>
    <p:sldId id="373" r:id="rId20"/>
    <p:sldId id="274" r:id="rId21"/>
  </p:sldIdLst>
  <p:sldSz cx="9144000" cy="5143500" type="screen16x9"/>
  <p:notesSz cx="6858000" cy="9144000"/>
  <p:embeddedFontLst>
    <p:embeddedFont>
      <p:font typeface="Cambria" panose="02040503050406030204" pitchFamily="18" charset="0"/>
      <p:regular r:id="rId23"/>
      <p:bold r:id="rId24"/>
      <p:italic r:id="rId25"/>
      <p:boldItalic r:id="rId26"/>
    </p:embeddedFont>
    <p:embeddedFont>
      <p:font typeface="EB Garamond" panose="020B0604020202020204" charset="0"/>
      <p:regular r:id="rId27"/>
      <p:bold r:id="rId28"/>
      <p:italic r:id="rId29"/>
      <p:boldItalic r:id="rId30"/>
    </p:embeddedFont>
    <p:embeddedFont>
      <p:font typeface="ＭＳ Ｐゴシック" panose="020B0600070205080204" pitchFamily="34" charset="-128"/>
      <p:regular r:id="rId31"/>
    </p:embeddedFont>
    <p:embeddedFont>
      <p:font typeface="Garamond" panose="02020404030301010803" pitchFamily="18" charset="0"/>
      <p:regular r:id="rId32"/>
      <p:bold r:id="rId33"/>
      <p:italic r:id="rId34"/>
    </p:embeddedFont>
    <p:embeddedFont>
      <p:font typeface="Century Gothic" panose="020B0502020202020204" pitchFamily="34" charset="0"/>
      <p:regular r:id="rId35"/>
      <p:bold r:id="rId36"/>
      <p:italic r:id="rId37"/>
      <p:boldItalic r:id="rId38"/>
    </p:embeddedFont>
    <p:embeddedFont>
      <p:font typeface="Trebuchet MS" panose="020B0603020202020204" pitchFamily="3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EB Garamond Medium"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ienka Marian" initials="H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3EAFF"/>
    <a:srgbClr val="A3CBFA"/>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68" autoAdjust="0"/>
    <p:restoredTop sz="91589" autoAdjust="0"/>
  </p:normalViewPr>
  <p:slideViewPr>
    <p:cSldViewPr snapToGrid="0">
      <p:cViewPr>
        <p:scale>
          <a:sx n="99" d="100"/>
          <a:sy n="99" d="100"/>
        </p:scale>
        <p:origin x="-624" y="186"/>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font" Target="fonts/font28.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font" Target="fonts/font19.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font" Target="fonts/font2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B7FF7B-DD35-48DE-94F2-6517974F225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l-PL"/>
        </a:p>
      </dgm:t>
    </dgm:pt>
    <dgm:pt modelId="{58436412-9751-4595-BE10-C4C288BA0B16}">
      <dgm:prSet phldrT="[Tekst]"/>
      <dgm:spPr/>
      <dgm:t>
        <a:bodyPr/>
        <a:lstStyle/>
        <a:p>
          <a:r>
            <a:rPr lang="pl-PL" dirty="0"/>
            <a:t>Job </a:t>
          </a:r>
          <a:r>
            <a:rPr lang="pl-PL" dirty="0" err="1"/>
            <a:t>analysis</a:t>
          </a:r>
          <a:endParaRPr lang="pl-PL" dirty="0"/>
        </a:p>
      </dgm:t>
    </dgm:pt>
    <dgm:pt modelId="{3BB761C1-FA59-4537-A3FC-C732CEFF493B}" type="parTrans" cxnId="{0181FA8E-A7C7-4A78-A29D-ED0612C92123}">
      <dgm:prSet/>
      <dgm:spPr/>
      <dgm:t>
        <a:bodyPr/>
        <a:lstStyle/>
        <a:p>
          <a:endParaRPr lang="pl-PL"/>
        </a:p>
      </dgm:t>
    </dgm:pt>
    <dgm:pt modelId="{749DAE42-1682-41DA-95DF-BDABF7A815E5}" type="sibTrans" cxnId="{0181FA8E-A7C7-4A78-A29D-ED0612C92123}">
      <dgm:prSet/>
      <dgm:spPr/>
      <dgm:t>
        <a:bodyPr/>
        <a:lstStyle/>
        <a:p>
          <a:endParaRPr lang="pl-PL"/>
        </a:p>
      </dgm:t>
    </dgm:pt>
    <dgm:pt modelId="{BAE2ECF1-16DF-497D-A0B7-CAF3A06E8E99}">
      <dgm:prSet phldrT="[Tekst]"/>
      <dgm:spPr/>
      <dgm:t>
        <a:bodyPr/>
        <a:lstStyle/>
        <a:p>
          <a:r>
            <a:rPr lang="it-IT" dirty="0" smtClean="0"/>
            <a:t>Descrizione del lavoro (job </a:t>
          </a:r>
          <a:r>
            <a:rPr lang="it-IT" dirty="0" err="1" smtClean="0"/>
            <a:t>description</a:t>
          </a:r>
          <a:r>
            <a:rPr lang="it-IT" dirty="0" smtClean="0"/>
            <a:t>)</a:t>
          </a:r>
          <a:endParaRPr lang="pl-PL" dirty="0"/>
        </a:p>
      </dgm:t>
    </dgm:pt>
    <dgm:pt modelId="{28F7C87E-F609-43EA-84D3-B191E9D5381E}" type="parTrans" cxnId="{0CC042DE-9C56-43D2-B6FB-A6015727CCFC}">
      <dgm:prSet/>
      <dgm:spPr/>
      <dgm:t>
        <a:bodyPr/>
        <a:lstStyle/>
        <a:p>
          <a:endParaRPr lang="pl-PL"/>
        </a:p>
      </dgm:t>
    </dgm:pt>
    <dgm:pt modelId="{89BD6806-E88B-45D4-860F-340821DC2B1B}" type="sibTrans" cxnId="{0CC042DE-9C56-43D2-B6FB-A6015727CCFC}">
      <dgm:prSet/>
      <dgm:spPr/>
      <dgm:t>
        <a:bodyPr/>
        <a:lstStyle/>
        <a:p>
          <a:endParaRPr lang="pl-PL"/>
        </a:p>
      </dgm:t>
    </dgm:pt>
    <dgm:pt modelId="{2B033CF0-D3E4-4F96-8ACA-D588676C0122}">
      <dgm:prSet phldrT="[Tekst]"/>
      <dgm:spPr/>
      <dgm:t>
        <a:bodyPr/>
        <a:lstStyle/>
        <a:p>
          <a:r>
            <a:rPr lang="it-IT" dirty="0" smtClean="0"/>
            <a:t>Specifiche del lavoro (job </a:t>
          </a:r>
          <a:r>
            <a:rPr lang="it-IT" dirty="0" err="1" smtClean="0"/>
            <a:t>specification</a:t>
          </a:r>
          <a:r>
            <a:rPr lang="it-IT" dirty="0" smtClean="0"/>
            <a:t>)</a:t>
          </a:r>
          <a:endParaRPr lang="pl-PL" dirty="0"/>
        </a:p>
      </dgm:t>
    </dgm:pt>
    <dgm:pt modelId="{E6A5A1DA-C14F-44E1-ACF1-5FBA621AF5C9}" type="parTrans" cxnId="{ADBAD9C6-1D7B-4BAD-8BE8-FA8E5655D245}">
      <dgm:prSet/>
      <dgm:spPr/>
      <dgm:t>
        <a:bodyPr/>
        <a:lstStyle/>
        <a:p>
          <a:endParaRPr lang="pl-PL"/>
        </a:p>
      </dgm:t>
    </dgm:pt>
    <dgm:pt modelId="{FB2F4A34-5238-4E0D-96C8-25D772E0218F}" type="sibTrans" cxnId="{ADBAD9C6-1D7B-4BAD-8BE8-FA8E5655D245}">
      <dgm:prSet/>
      <dgm:spPr/>
      <dgm:t>
        <a:bodyPr/>
        <a:lstStyle/>
        <a:p>
          <a:endParaRPr lang="pl-PL"/>
        </a:p>
      </dgm:t>
    </dgm:pt>
    <dgm:pt modelId="{2A790261-90AE-4561-AEEB-B04B5A525BB2}" type="pres">
      <dgm:prSet presAssocID="{1DB7FF7B-DD35-48DE-94F2-6517974F225F}" presName="hierChild1" presStyleCnt="0">
        <dgm:presLayoutVars>
          <dgm:chPref val="1"/>
          <dgm:dir/>
          <dgm:animOne val="branch"/>
          <dgm:animLvl val="lvl"/>
          <dgm:resizeHandles/>
        </dgm:presLayoutVars>
      </dgm:prSet>
      <dgm:spPr/>
      <dgm:t>
        <a:bodyPr/>
        <a:lstStyle/>
        <a:p>
          <a:endParaRPr lang="it-IT"/>
        </a:p>
      </dgm:t>
    </dgm:pt>
    <dgm:pt modelId="{16E20C40-6D0A-4586-8A0C-D8EB86CB213C}" type="pres">
      <dgm:prSet presAssocID="{58436412-9751-4595-BE10-C4C288BA0B16}" presName="hierRoot1" presStyleCnt="0"/>
      <dgm:spPr/>
    </dgm:pt>
    <dgm:pt modelId="{9FD9045D-E247-4E02-92AD-3FAA5489342F}" type="pres">
      <dgm:prSet presAssocID="{58436412-9751-4595-BE10-C4C288BA0B16}" presName="composite" presStyleCnt="0"/>
      <dgm:spPr/>
    </dgm:pt>
    <dgm:pt modelId="{E3E53E3A-CABE-48CB-AAF1-949AE9BE3EC7}" type="pres">
      <dgm:prSet presAssocID="{58436412-9751-4595-BE10-C4C288BA0B16}" presName="background" presStyleLbl="node0" presStyleIdx="0" presStyleCnt="1"/>
      <dgm:spPr/>
    </dgm:pt>
    <dgm:pt modelId="{C07B96FC-3522-4BF4-96EA-3ACA3AB2548C}" type="pres">
      <dgm:prSet presAssocID="{58436412-9751-4595-BE10-C4C288BA0B16}" presName="text" presStyleLbl="fgAcc0" presStyleIdx="0" presStyleCnt="1">
        <dgm:presLayoutVars>
          <dgm:chPref val="3"/>
        </dgm:presLayoutVars>
      </dgm:prSet>
      <dgm:spPr/>
      <dgm:t>
        <a:bodyPr/>
        <a:lstStyle/>
        <a:p>
          <a:endParaRPr lang="it-IT"/>
        </a:p>
      </dgm:t>
    </dgm:pt>
    <dgm:pt modelId="{5B2B0974-9434-4AEC-B33E-2D787078F2B5}" type="pres">
      <dgm:prSet presAssocID="{58436412-9751-4595-BE10-C4C288BA0B16}" presName="hierChild2" presStyleCnt="0"/>
      <dgm:spPr/>
    </dgm:pt>
    <dgm:pt modelId="{C128E678-CF6E-4EA0-AFDC-24CD43757CC1}" type="pres">
      <dgm:prSet presAssocID="{28F7C87E-F609-43EA-84D3-B191E9D5381E}" presName="Name10" presStyleLbl="parChTrans1D2" presStyleIdx="0" presStyleCnt="2"/>
      <dgm:spPr/>
      <dgm:t>
        <a:bodyPr/>
        <a:lstStyle/>
        <a:p>
          <a:endParaRPr lang="it-IT"/>
        </a:p>
      </dgm:t>
    </dgm:pt>
    <dgm:pt modelId="{2867BD91-C207-40CA-B440-8380F2D518FA}" type="pres">
      <dgm:prSet presAssocID="{BAE2ECF1-16DF-497D-A0B7-CAF3A06E8E99}" presName="hierRoot2" presStyleCnt="0"/>
      <dgm:spPr/>
    </dgm:pt>
    <dgm:pt modelId="{B56D69C8-641C-4B52-97A5-24DF7A2FFD84}" type="pres">
      <dgm:prSet presAssocID="{BAE2ECF1-16DF-497D-A0B7-CAF3A06E8E99}" presName="composite2" presStyleCnt="0"/>
      <dgm:spPr/>
    </dgm:pt>
    <dgm:pt modelId="{00856930-39C4-498E-A3B1-ADF41E9FDA47}" type="pres">
      <dgm:prSet presAssocID="{BAE2ECF1-16DF-497D-A0B7-CAF3A06E8E99}" presName="background2" presStyleLbl="node2" presStyleIdx="0" presStyleCnt="2"/>
      <dgm:spPr/>
    </dgm:pt>
    <dgm:pt modelId="{7982A864-98CB-4F12-841B-5B6E4FABCFCD}" type="pres">
      <dgm:prSet presAssocID="{BAE2ECF1-16DF-497D-A0B7-CAF3A06E8E99}" presName="text2" presStyleLbl="fgAcc2" presStyleIdx="0" presStyleCnt="2">
        <dgm:presLayoutVars>
          <dgm:chPref val="3"/>
        </dgm:presLayoutVars>
      </dgm:prSet>
      <dgm:spPr/>
      <dgm:t>
        <a:bodyPr/>
        <a:lstStyle/>
        <a:p>
          <a:endParaRPr lang="it-IT"/>
        </a:p>
      </dgm:t>
    </dgm:pt>
    <dgm:pt modelId="{43326614-BA7D-4DE5-9B1A-2F01F78755D6}" type="pres">
      <dgm:prSet presAssocID="{BAE2ECF1-16DF-497D-A0B7-CAF3A06E8E99}" presName="hierChild3" presStyleCnt="0"/>
      <dgm:spPr/>
    </dgm:pt>
    <dgm:pt modelId="{2B8B0F16-3CE8-45D0-B2A2-24793C96D31C}" type="pres">
      <dgm:prSet presAssocID="{E6A5A1DA-C14F-44E1-ACF1-5FBA621AF5C9}" presName="Name10" presStyleLbl="parChTrans1D2" presStyleIdx="1" presStyleCnt="2"/>
      <dgm:spPr/>
      <dgm:t>
        <a:bodyPr/>
        <a:lstStyle/>
        <a:p>
          <a:endParaRPr lang="it-IT"/>
        </a:p>
      </dgm:t>
    </dgm:pt>
    <dgm:pt modelId="{2E949DFD-FFD3-4ABB-9512-9997DF2EA0AC}" type="pres">
      <dgm:prSet presAssocID="{2B033CF0-D3E4-4F96-8ACA-D588676C0122}" presName="hierRoot2" presStyleCnt="0"/>
      <dgm:spPr/>
    </dgm:pt>
    <dgm:pt modelId="{40441E4A-4D11-4CCE-9EDA-11851E670398}" type="pres">
      <dgm:prSet presAssocID="{2B033CF0-D3E4-4F96-8ACA-D588676C0122}" presName="composite2" presStyleCnt="0"/>
      <dgm:spPr/>
    </dgm:pt>
    <dgm:pt modelId="{44DF8F53-0BB9-499C-B921-59C297ADD9E2}" type="pres">
      <dgm:prSet presAssocID="{2B033CF0-D3E4-4F96-8ACA-D588676C0122}" presName="background2" presStyleLbl="node2" presStyleIdx="1" presStyleCnt="2"/>
      <dgm:spPr/>
    </dgm:pt>
    <dgm:pt modelId="{4813A052-886D-41D7-B7F6-88FCBE6CECFC}" type="pres">
      <dgm:prSet presAssocID="{2B033CF0-D3E4-4F96-8ACA-D588676C0122}" presName="text2" presStyleLbl="fgAcc2" presStyleIdx="1" presStyleCnt="2">
        <dgm:presLayoutVars>
          <dgm:chPref val="3"/>
        </dgm:presLayoutVars>
      </dgm:prSet>
      <dgm:spPr/>
      <dgm:t>
        <a:bodyPr/>
        <a:lstStyle/>
        <a:p>
          <a:endParaRPr lang="it-IT"/>
        </a:p>
      </dgm:t>
    </dgm:pt>
    <dgm:pt modelId="{A15865A8-647B-49B7-8A68-6E0A0A560D01}" type="pres">
      <dgm:prSet presAssocID="{2B033CF0-D3E4-4F96-8ACA-D588676C0122}" presName="hierChild3" presStyleCnt="0"/>
      <dgm:spPr/>
    </dgm:pt>
  </dgm:ptLst>
  <dgm:cxnLst>
    <dgm:cxn modelId="{072A576C-845D-41D8-8360-F171434F4F0C}" type="presOf" srcId="{E6A5A1DA-C14F-44E1-ACF1-5FBA621AF5C9}" destId="{2B8B0F16-3CE8-45D0-B2A2-24793C96D31C}" srcOrd="0" destOrd="0" presId="urn:microsoft.com/office/officeart/2005/8/layout/hierarchy1"/>
    <dgm:cxn modelId="{D67C35A8-7EF3-4785-8276-2A06A395EF62}" type="presOf" srcId="{BAE2ECF1-16DF-497D-A0B7-CAF3A06E8E99}" destId="{7982A864-98CB-4F12-841B-5B6E4FABCFCD}" srcOrd="0" destOrd="0" presId="urn:microsoft.com/office/officeart/2005/8/layout/hierarchy1"/>
    <dgm:cxn modelId="{6635099C-B427-441C-8390-7531FDA7328D}" type="presOf" srcId="{28F7C87E-F609-43EA-84D3-B191E9D5381E}" destId="{C128E678-CF6E-4EA0-AFDC-24CD43757CC1}" srcOrd="0" destOrd="0" presId="urn:microsoft.com/office/officeart/2005/8/layout/hierarchy1"/>
    <dgm:cxn modelId="{0181FA8E-A7C7-4A78-A29D-ED0612C92123}" srcId="{1DB7FF7B-DD35-48DE-94F2-6517974F225F}" destId="{58436412-9751-4595-BE10-C4C288BA0B16}" srcOrd="0" destOrd="0" parTransId="{3BB761C1-FA59-4537-A3FC-C732CEFF493B}" sibTransId="{749DAE42-1682-41DA-95DF-BDABF7A815E5}"/>
    <dgm:cxn modelId="{D7A12DCA-28D6-4C39-A4E8-C650CEE92B16}" type="presOf" srcId="{1DB7FF7B-DD35-48DE-94F2-6517974F225F}" destId="{2A790261-90AE-4561-AEEB-B04B5A525BB2}" srcOrd="0" destOrd="0" presId="urn:microsoft.com/office/officeart/2005/8/layout/hierarchy1"/>
    <dgm:cxn modelId="{ADBAD9C6-1D7B-4BAD-8BE8-FA8E5655D245}" srcId="{58436412-9751-4595-BE10-C4C288BA0B16}" destId="{2B033CF0-D3E4-4F96-8ACA-D588676C0122}" srcOrd="1" destOrd="0" parTransId="{E6A5A1DA-C14F-44E1-ACF1-5FBA621AF5C9}" sibTransId="{FB2F4A34-5238-4E0D-96C8-25D772E0218F}"/>
    <dgm:cxn modelId="{0CC042DE-9C56-43D2-B6FB-A6015727CCFC}" srcId="{58436412-9751-4595-BE10-C4C288BA0B16}" destId="{BAE2ECF1-16DF-497D-A0B7-CAF3A06E8E99}" srcOrd="0" destOrd="0" parTransId="{28F7C87E-F609-43EA-84D3-B191E9D5381E}" sibTransId="{89BD6806-E88B-45D4-860F-340821DC2B1B}"/>
    <dgm:cxn modelId="{46F1E3FE-4997-497E-98A3-6F88F0723BCC}" type="presOf" srcId="{58436412-9751-4595-BE10-C4C288BA0B16}" destId="{C07B96FC-3522-4BF4-96EA-3ACA3AB2548C}" srcOrd="0" destOrd="0" presId="urn:microsoft.com/office/officeart/2005/8/layout/hierarchy1"/>
    <dgm:cxn modelId="{2B77B12E-3868-4D7E-BEE7-B8F4BE7C7DBE}" type="presOf" srcId="{2B033CF0-D3E4-4F96-8ACA-D588676C0122}" destId="{4813A052-886D-41D7-B7F6-88FCBE6CECFC}" srcOrd="0" destOrd="0" presId="urn:microsoft.com/office/officeart/2005/8/layout/hierarchy1"/>
    <dgm:cxn modelId="{AF82D653-3304-43A8-BAA5-E2395F5E2EA5}" type="presParOf" srcId="{2A790261-90AE-4561-AEEB-B04B5A525BB2}" destId="{16E20C40-6D0A-4586-8A0C-D8EB86CB213C}" srcOrd="0" destOrd="0" presId="urn:microsoft.com/office/officeart/2005/8/layout/hierarchy1"/>
    <dgm:cxn modelId="{1A3F642B-F319-4840-B1D2-B8BC38A4FC1B}" type="presParOf" srcId="{16E20C40-6D0A-4586-8A0C-D8EB86CB213C}" destId="{9FD9045D-E247-4E02-92AD-3FAA5489342F}" srcOrd="0" destOrd="0" presId="urn:microsoft.com/office/officeart/2005/8/layout/hierarchy1"/>
    <dgm:cxn modelId="{F2BCDA66-DCB8-48A0-B194-0BF494307E05}" type="presParOf" srcId="{9FD9045D-E247-4E02-92AD-3FAA5489342F}" destId="{E3E53E3A-CABE-48CB-AAF1-949AE9BE3EC7}" srcOrd="0" destOrd="0" presId="urn:microsoft.com/office/officeart/2005/8/layout/hierarchy1"/>
    <dgm:cxn modelId="{710D9143-8E91-4614-A52D-30488D4D2746}" type="presParOf" srcId="{9FD9045D-E247-4E02-92AD-3FAA5489342F}" destId="{C07B96FC-3522-4BF4-96EA-3ACA3AB2548C}" srcOrd="1" destOrd="0" presId="urn:microsoft.com/office/officeart/2005/8/layout/hierarchy1"/>
    <dgm:cxn modelId="{FBD1651F-FEA2-4013-A3C5-926E0AED9B68}" type="presParOf" srcId="{16E20C40-6D0A-4586-8A0C-D8EB86CB213C}" destId="{5B2B0974-9434-4AEC-B33E-2D787078F2B5}" srcOrd="1" destOrd="0" presId="urn:microsoft.com/office/officeart/2005/8/layout/hierarchy1"/>
    <dgm:cxn modelId="{F8F007B0-274D-48D3-B6CC-248A32FAC962}" type="presParOf" srcId="{5B2B0974-9434-4AEC-B33E-2D787078F2B5}" destId="{C128E678-CF6E-4EA0-AFDC-24CD43757CC1}" srcOrd="0" destOrd="0" presId="urn:microsoft.com/office/officeart/2005/8/layout/hierarchy1"/>
    <dgm:cxn modelId="{023E9DEB-3443-49D8-B921-DE694899C2F1}" type="presParOf" srcId="{5B2B0974-9434-4AEC-B33E-2D787078F2B5}" destId="{2867BD91-C207-40CA-B440-8380F2D518FA}" srcOrd="1" destOrd="0" presId="urn:microsoft.com/office/officeart/2005/8/layout/hierarchy1"/>
    <dgm:cxn modelId="{A7B38B45-AB4F-40D9-A2B5-1BF0E17CD51C}" type="presParOf" srcId="{2867BD91-C207-40CA-B440-8380F2D518FA}" destId="{B56D69C8-641C-4B52-97A5-24DF7A2FFD84}" srcOrd="0" destOrd="0" presId="urn:microsoft.com/office/officeart/2005/8/layout/hierarchy1"/>
    <dgm:cxn modelId="{526F50CF-7E25-49B3-B991-7FDD8D12215C}" type="presParOf" srcId="{B56D69C8-641C-4B52-97A5-24DF7A2FFD84}" destId="{00856930-39C4-498E-A3B1-ADF41E9FDA47}" srcOrd="0" destOrd="0" presId="urn:microsoft.com/office/officeart/2005/8/layout/hierarchy1"/>
    <dgm:cxn modelId="{07E7D6AB-B597-470F-BCB7-E7297392741E}" type="presParOf" srcId="{B56D69C8-641C-4B52-97A5-24DF7A2FFD84}" destId="{7982A864-98CB-4F12-841B-5B6E4FABCFCD}" srcOrd="1" destOrd="0" presId="urn:microsoft.com/office/officeart/2005/8/layout/hierarchy1"/>
    <dgm:cxn modelId="{53CE34CA-CD24-4503-9AAF-2E80D892E0AA}" type="presParOf" srcId="{2867BD91-C207-40CA-B440-8380F2D518FA}" destId="{43326614-BA7D-4DE5-9B1A-2F01F78755D6}" srcOrd="1" destOrd="0" presId="urn:microsoft.com/office/officeart/2005/8/layout/hierarchy1"/>
    <dgm:cxn modelId="{2F2B629F-A551-48BD-95D0-99629EF2841A}" type="presParOf" srcId="{5B2B0974-9434-4AEC-B33E-2D787078F2B5}" destId="{2B8B0F16-3CE8-45D0-B2A2-24793C96D31C}" srcOrd="2" destOrd="0" presId="urn:microsoft.com/office/officeart/2005/8/layout/hierarchy1"/>
    <dgm:cxn modelId="{82C402F1-A90A-4861-B8EE-C7E2DEE41803}" type="presParOf" srcId="{5B2B0974-9434-4AEC-B33E-2D787078F2B5}" destId="{2E949DFD-FFD3-4ABB-9512-9997DF2EA0AC}" srcOrd="3" destOrd="0" presId="urn:microsoft.com/office/officeart/2005/8/layout/hierarchy1"/>
    <dgm:cxn modelId="{A59203CB-C957-467A-A29B-71FCFE3969DB}" type="presParOf" srcId="{2E949DFD-FFD3-4ABB-9512-9997DF2EA0AC}" destId="{40441E4A-4D11-4CCE-9EDA-11851E670398}" srcOrd="0" destOrd="0" presId="urn:microsoft.com/office/officeart/2005/8/layout/hierarchy1"/>
    <dgm:cxn modelId="{FC3172B4-64A3-46AA-A043-89B8833FF6E7}" type="presParOf" srcId="{40441E4A-4D11-4CCE-9EDA-11851E670398}" destId="{44DF8F53-0BB9-499C-B921-59C297ADD9E2}" srcOrd="0" destOrd="0" presId="urn:microsoft.com/office/officeart/2005/8/layout/hierarchy1"/>
    <dgm:cxn modelId="{234EDCA9-6C08-435C-903C-9970F752C5F1}" type="presParOf" srcId="{40441E4A-4D11-4CCE-9EDA-11851E670398}" destId="{4813A052-886D-41D7-B7F6-88FCBE6CECFC}" srcOrd="1" destOrd="0" presId="urn:microsoft.com/office/officeart/2005/8/layout/hierarchy1"/>
    <dgm:cxn modelId="{5F2EDCD2-7019-4C6D-A15F-809CAB7F7985}" type="presParOf" srcId="{2E949DFD-FFD3-4ABB-9512-9997DF2EA0AC}" destId="{A15865A8-647B-49B7-8A68-6E0A0A560D01}"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784DFF-C3B7-4172-B12A-6740F86B548B}" type="doc">
      <dgm:prSet loTypeId="urn:microsoft.com/office/officeart/2005/8/layout/process2" loCatId="process" qsTypeId="urn:microsoft.com/office/officeart/2005/8/quickstyle/simple1" qsCatId="simple" csTypeId="urn:microsoft.com/office/officeart/2005/8/colors/accent1_2" csCatId="accent1" phldr="1"/>
      <dgm:spPr/>
    </dgm:pt>
    <dgm:pt modelId="{33DF521C-1E0E-476A-9EDF-93FDCFD621F5}">
      <dgm:prSet phldrT="[Tekst]"/>
      <dgm:spPr/>
      <dgm:t>
        <a:bodyPr/>
        <a:lstStyle/>
        <a:p>
          <a:r>
            <a:rPr lang="it-IT" dirty="0" smtClean="0"/>
            <a:t>Identificare i tipi di lavori e rivedere la documentazione pervenuta</a:t>
          </a:r>
          <a:endParaRPr lang="pl-PL" dirty="0"/>
        </a:p>
      </dgm:t>
    </dgm:pt>
    <dgm:pt modelId="{0B36C307-CA69-44D4-A09F-60B83141722F}" type="parTrans" cxnId="{C821CFE7-6516-4691-A5CD-881EE4898741}">
      <dgm:prSet/>
      <dgm:spPr/>
      <dgm:t>
        <a:bodyPr/>
        <a:lstStyle/>
        <a:p>
          <a:endParaRPr lang="pl-PL"/>
        </a:p>
      </dgm:t>
    </dgm:pt>
    <dgm:pt modelId="{D77E572E-211E-4EC0-B549-4B04A11EE740}" type="sibTrans" cxnId="{C821CFE7-6516-4691-A5CD-881EE4898741}">
      <dgm:prSet/>
      <dgm:spPr/>
      <dgm:t>
        <a:bodyPr/>
        <a:lstStyle/>
        <a:p>
          <a:endParaRPr lang="pl-PL"/>
        </a:p>
      </dgm:t>
    </dgm:pt>
    <dgm:pt modelId="{EA7A1E93-D78C-46AE-89DA-06BCD3ADC0E7}">
      <dgm:prSet phldrT="[Tekst]"/>
      <dgm:spPr/>
      <dgm:t>
        <a:bodyPr/>
        <a:lstStyle/>
        <a:p>
          <a:r>
            <a:rPr lang="it-IT" dirty="0" smtClean="0"/>
            <a:t>Spiegare il processo a manager e dipendenti</a:t>
          </a:r>
          <a:endParaRPr lang="pl-PL" dirty="0"/>
        </a:p>
      </dgm:t>
    </dgm:pt>
    <dgm:pt modelId="{F8357E54-3174-440F-994E-7BB392227FA7}" type="parTrans" cxnId="{8EC5672E-41D8-4A9B-9CD4-54249E07BE38}">
      <dgm:prSet/>
      <dgm:spPr/>
      <dgm:t>
        <a:bodyPr/>
        <a:lstStyle/>
        <a:p>
          <a:endParaRPr lang="pl-PL"/>
        </a:p>
      </dgm:t>
    </dgm:pt>
    <dgm:pt modelId="{21E711E1-13E3-4866-B868-478BDECBFEAE}" type="sibTrans" cxnId="{8EC5672E-41D8-4A9B-9CD4-54249E07BE38}">
      <dgm:prSet/>
      <dgm:spPr/>
      <dgm:t>
        <a:bodyPr/>
        <a:lstStyle/>
        <a:p>
          <a:endParaRPr lang="pl-PL"/>
        </a:p>
      </dgm:t>
    </dgm:pt>
    <dgm:pt modelId="{D9074063-9BBC-4B17-BCF6-AA13BB418688}">
      <dgm:prSet phldrT="[Tekst]"/>
      <dgm:spPr/>
      <dgm:t>
        <a:bodyPr/>
        <a:lstStyle/>
        <a:p>
          <a:r>
            <a:rPr lang="it-IT" dirty="0" smtClean="0"/>
            <a:t>Somministrare interviste e questionari per effettuare una buona analisi del lavoro</a:t>
          </a:r>
          <a:endParaRPr lang="pl-PL" dirty="0"/>
        </a:p>
      </dgm:t>
    </dgm:pt>
    <dgm:pt modelId="{E428050E-2208-4DED-89D3-AA5A321755F3}" type="parTrans" cxnId="{180D73C6-D592-4E8E-A6E6-0A2CB4208CE4}">
      <dgm:prSet/>
      <dgm:spPr/>
      <dgm:t>
        <a:bodyPr/>
        <a:lstStyle/>
        <a:p>
          <a:endParaRPr lang="pl-PL"/>
        </a:p>
      </dgm:t>
    </dgm:pt>
    <dgm:pt modelId="{8A7100A2-26BF-442A-8566-F1812799A087}" type="sibTrans" cxnId="{180D73C6-D592-4E8E-A6E6-0A2CB4208CE4}">
      <dgm:prSet/>
      <dgm:spPr/>
      <dgm:t>
        <a:bodyPr/>
        <a:lstStyle/>
        <a:p>
          <a:endParaRPr lang="pl-PL"/>
        </a:p>
      </dgm:t>
    </dgm:pt>
    <dgm:pt modelId="{41F9B72A-F21A-4EF7-9FD6-904B949087A7}">
      <dgm:prSet phldrT="[Tekst]"/>
      <dgm:spPr/>
      <dgm:t>
        <a:bodyPr/>
        <a:lstStyle/>
        <a:p>
          <a:r>
            <a:rPr lang="it-IT" dirty="0" smtClean="0"/>
            <a:t>Preparare la Job </a:t>
          </a:r>
          <a:r>
            <a:rPr lang="it-IT" dirty="0" err="1" smtClean="0"/>
            <a:t>description</a:t>
          </a:r>
          <a:endParaRPr lang="pl-PL" dirty="0"/>
        </a:p>
      </dgm:t>
    </dgm:pt>
    <dgm:pt modelId="{C88303DB-F831-4602-B70E-B1C307117BFF}" type="parTrans" cxnId="{F2DD8AFF-50BB-48B5-BDBF-0AC8CB8547D8}">
      <dgm:prSet/>
      <dgm:spPr/>
      <dgm:t>
        <a:bodyPr/>
        <a:lstStyle/>
        <a:p>
          <a:endParaRPr lang="pl-PL"/>
        </a:p>
      </dgm:t>
    </dgm:pt>
    <dgm:pt modelId="{CCAB8446-F336-4205-9FB5-07102D6FCBFF}" type="sibTrans" cxnId="{F2DD8AFF-50BB-48B5-BDBF-0AC8CB8547D8}">
      <dgm:prSet/>
      <dgm:spPr/>
      <dgm:t>
        <a:bodyPr/>
        <a:lstStyle/>
        <a:p>
          <a:endParaRPr lang="pl-PL"/>
        </a:p>
      </dgm:t>
    </dgm:pt>
    <dgm:pt modelId="{7C4B7998-A144-4A5A-AF32-D95D12C9905C}">
      <dgm:prSet phldrT="[Tekst]"/>
      <dgm:spPr/>
      <dgm:t>
        <a:bodyPr/>
        <a:lstStyle/>
        <a:p>
          <a:r>
            <a:rPr lang="it-IT" dirty="0" smtClean="0"/>
            <a:t>Mantenere e aggiornare la job </a:t>
          </a:r>
          <a:r>
            <a:rPr lang="it-IT" dirty="0" err="1" smtClean="0"/>
            <a:t>description</a:t>
          </a:r>
          <a:r>
            <a:rPr lang="it-IT" dirty="0" smtClean="0"/>
            <a:t> e la job </a:t>
          </a:r>
          <a:r>
            <a:rPr lang="it-IT" dirty="0" err="1" smtClean="0"/>
            <a:t>specification</a:t>
          </a:r>
          <a:endParaRPr lang="pl-PL" dirty="0"/>
        </a:p>
      </dgm:t>
    </dgm:pt>
    <dgm:pt modelId="{C0182631-268E-451B-A3BE-5642175EB5BD}" type="parTrans" cxnId="{33C62101-1148-4AE6-81C6-F577FD676BBE}">
      <dgm:prSet/>
      <dgm:spPr/>
      <dgm:t>
        <a:bodyPr/>
        <a:lstStyle/>
        <a:p>
          <a:endParaRPr lang="pl-PL"/>
        </a:p>
      </dgm:t>
    </dgm:pt>
    <dgm:pt modelId="{9F595CEF-F82A-4229-81A1-F5D0CF32CBAB}" type="sibTrans" cxnId="{33C62101-1148-4AE6-81C6-F577FD676BBE}">
      <dgm:prSet/>
      <dgm:spPr/>
      <dgm:t>
        <a:bodyPr/>
        <a:lstStyle/>
        <a:p>
          <a:endParaRPr lang="pl-PL"/>
        </a:p>
      </dgm:t>
    </dgm:pt>
    <dgm:pt modelId="{149E4D1B-A81A-45C2-ABA1-595B6707ED9C}" type="pres">
      <dgm:prSet presAssocID="{F9784DFF-C3B7-4172-B12A-6740F86B548B}" presName="linearFlow" presStyleCnt="0">
        <dgm:presLayoutVars>
          <dgm:resizeHandles val="exact"/>
        </dgm:presLayoutVars>
      </dgm:prSet>
      <dgm:spPr/>
    </dgm:pt>
    <dgm:pt modelId="{9ECBFD0E-7866-4982-9A3A-442012A78B0B}" type="pres">
      <dgm:prSet presAssocID="{33DF521C-1E0E-476A-9EDF-93FDCFD621F5}" presName="node" presStyleLbl="node1" presStyleIdx="0" presStyleCnt="5" custScaleX="180845">
        <dgm:presLayoutVars>
          <dgm:bulletEnabled val="1"/>
        </dgm:presLayoutVars>
      </dgm:prSet>
      <dgm:spPr/>
      <dgm:t>
        <a:bodyPr/>
        <a:lstStyle/>
        <a:p>
          <a:endParaRPr lang="it-IT"/>
        </a:p>
      </dgm:t>
    </dgm:pt>
    <dgm:pt modelId="{B46981E4-3F72-4BB8-B114-E73A15C738B6}" type="pres">
      <dgm:prSet presAssocID="{D77E572E-211E-4EC0-B549-4B04A11EE740}" presName="sibTrans" presStyleLbl="sibTrans2D1" presStyleIdx="0" presStyleCnt="4"/>
      <dgm:spPr/>
      <dgm:t>
        <a:bodyPr/>
        <a:lstStyle/>
        <a:p>
          <a:endParaRPr lang="it-IT"/>
        </a:p>
      </dgm:t>
    </dgm:pt>
    <dgm:pt modelId="{A5ACA0A1-32E0-40E8-9C51-51395E40927D}" type="pres">
      <dgm:prSet presAssocID="{D77E572E-211E-4EC0-B549-4B04A11EE740}" presName="connectorText" presStyleLbl="sibTrans2D1" presStyleIdx="0" presStyleCnt="4"/>
      <dgm:spPr/>
      <dgm:t>
        <a:bodyPr/>
        <a:lstStyle/>
        <a:p>
          <a:endParaRPr lang="it-IT"/>
        </a:p>
      </dgm:t>
    </dgm:pt>
    <dgm:pt modelId="{6221FA1F-57B0-4713-9BB0-E3F1DB2BE95B}" type="pres">
      <dgm:prSet presAssocID="{EA7A1E93-D78C-46AE-89DA-06BCD3ADC0E7}" presName="node" presStyleLbl="node1" presStyleIdx="1" presStyleCnt="5" custScaleX="180185">
        <dgm:presLayoutVars>
          <dgm:bulletEnabled val="1"/>
        </dgm:presLayoutVars>
      </dgm:prSet>
      <dgm:spPr/>
      <dgm:t>
        <a:bodyPr/>
        <a:lstStyle/>
        <a:p>
          <a:endParaRPr lang="it-IT"/>
        </a:p>
      </dgm:t>
    </dgm:pt>
    <dgm:pt modelId="{C2E7F3AC-CF8E-47AF-904E-B391E0627A30}" type="pres">
      <dgm:prSet presAssocID="{21E711E1-13E3-4866-B868-478BDECBFEAE}" presName="sibTrans" presStyleLbl="sibTrans2D1" presStyleIdx="1" presStyleCnt="4"/>
      <dgm:spPr/>
      <dgm:t>
        <a:bodyPr/>
        <a:lstStyle/>
        <a:p>
          <a:endParaRPr lang="it-IT"/>
        </a:p>
      </dgm:t>
    </dgm:pt>
    <dgm:pt modelId="{8F22F2A2-85FA-4547-B3F1-8A470EEDF3BA}" type="pres">
      <dgm:prSet presAssocID="{21E711E1-13E3-4866-B868-478BDECBFEAE}" presName="connectorText" presStyleLbl="sibTrans2D1" presStyleIdx="1" presStyleCnt="4"/>
      <dgm:spPr/>
      <dgm:t>
        <a:bodyPr/>
        <a:lstStyle/>
        <a:p>
          <a:endParaRPr lang="it-IT"/>
        </a:p>
      </dgm:t>
    </dgm:pt>
    <dgm:pt modelId="{F742F7F5-2A71-4531-B498-B977582468A5}" type="pres">
      <dgm:prSet presAssocID="{D9074063-9BBC-4B17-BCF6-AA13BB418688}" presName="node" presStyleLbl="node1" presStyleIdx="2" presStyleCnt="5" custScaleX="181479">
        <dgm:presLayoutVars>
          <dgm:bulletEnabled val="1"/>
        </dgm:presLayoutVars>
      </dgm:prSet>
      <dgm:spPr/>
      <dgm:t>
        <a:bodyPr/>
        <a:lstStyle/>
        <a:p>
          <a:endParaRPr lang="it-IT"/>
        </a:p>
      </dgm:t>
    </dgm:pt>
    <dgm:pt modelId="{F5B99D70-B035-4837-8E31-BF3656D7D257}" type="pres">
      <dgm:prSet presAssocID="{8A7100A2-26BF-442A-8566-F1812799A087}" presName="sibTrans" presStyleLbl="sibTrans2D1" presStyleIdx="2" presStyleCnt="4"/>
      <dgm:spPr/>
      <dgm:t>
        <a:bodyPr/>
        <a:lstStyle/>
        <a:p>
          <a:endParaRPr lang="it-IT"/>
        </a:p>
      </dgm:t>
    </dgm:pt>
    <dgm:pt modelId="{62695F56-5F1F-4826-B856-87BAD263EC25}" type="pres">
      <dgm:prSet presAssocID="{8A7100A2-26BF-442A-8566-F1812799A087}" presName="connectorText" presStyleLbl="sibTrans2D1" presStyleIdx="2" presStyleCnt="4"/>
      <dgm:spPr/>
      <dgm:t>
        <a:bodyPr/>
        <a:lstStyle/>
        <a:p>
          <a:endParaRPr lang="it-IT"/>
        </a:p>
      </dgm:t>
    </dgm:pt>
    <dgm:pt modelId="{2783B170-125E-42FC-9CF8-35107D0EE22E}" type="pres">
      <dgm:prSet presAssocID="{41F9B72A-F21A-4EF7-9FD6-904B949087A7}" presName="node" presStyleLbl="node1" presStyleIdx="3" presStyleCnt="5" custScaleX="176665">
        <dgm:presLayoutVars>
          <dgm:bulletEnabled val="1"/>
        </dgm:presLayoutVars>
      </dgm:prSet>
      <dgm:spPr/>
      <dgm:t>
        <a:bodyPr/>
        <a:lstStyle/>
        <a:p>
          <a:endParaRPr lang="it-IT"/>
        </a:p>
      </dgm:t>
    </dgm:pt>
    <dgm:pt modelId="{3C1CA570-9BA8-4E73-B06F-01CAF7B7ACBB}" type="pres">
      <dgm:prSet presAssocID="{CCAB8446-F336-4205-9FB5-07102D6FCBFF}" presName="sibTrans" presStyleLbl="sibTrans2D1" presStyleIdx="3" presStyleCnt="4"/>
      <dgm:spPr/>
      <dgm:t>
        <a:bodyPr/>
        <a:lstStyle/>
        <a:p>
          <a:endParaRPr lang="it-IT"/>
        </a:p>
      </dgm:t>
    </dgm:pt>
    <dgm:pt modelId="{EAD15259-F946-48B3-A0F2-CCB5A04C56C8}" type="pres">
      <dgm:prSet presAssocID="{CCAB8446-F336-4205-9FB5-07102D6FCBFF}" presName="connectorText" presStyleLbl="sibTrans2D1" presStyleIdx="3" presStyleCnt="4"/>
      <dgm:spPr/>
      <dgm:t>
        <a:bodyPr/>
        <a:lstStyle/>
        <a:p>
          <a:endParaRPr lang="it-IT"/>
        </a:p>
      </dgm:t>
    </dgm:pt>
    <dgm:pt modelId="{3D00AD7C-63A4-4D24-9690-9AE5AF49C566}" type="pres">
      <dgm:prSet presAssocID="{7C4B7998-A144-4A5A-AF32-D95D12C9905C}" presName="node" presStyleLbl="node1" presStyleIdx="4" presStyleCnt="5" custScaleX="175351">
        <dgm:presLayoutVars>
          <dgm:bulletEnabled val="1"/>
        </dgm:presLayoutVars>
      </dgm:prSet>
      <dgm:spPr/>
      <dgm:t>
        <a:bodyPr/>
        <a:lstStyle/>
        <a:p>
          <a:endParaRPr lang="it-IT"/>
        </a:p>
      </dgm:t>
    </dgm:pt>
  </dgm:ptLst>
  <dgm:cxnLst>
    <dgm:cxn modelId="{33C62101-1148-4AE6-81C6-F577FD676BBE}" srcId="{F9784DFF-C3B7-4172-B12A-6740F86B548B}" destId="{7C4B7998-A144-4A5A-AF32-D95D12C9905C}" srcOrd="4" destOrd="0" parTransId="{C0182631-268E-451B-A3BE-5642175EB5BD}" sibTransId="{9F595CEF-F82A-4229-81A1-F5D0CF32CBAB}"/>
    <dgm:cxn modelId="{3DD00756-A841-4B11-ADAE-2C3F75010D0E}" type="presOf" srcId="{D77E572E-211E-4EC0-B549-4B04A11EE740}" destId="{B46981E4-3F72-4BB8-B114-E73A15C738B6}" srcOrd="0" destOrd="0" presId="urn:microsoft.com/office/officeart/2005/8/layout/process2"/>
    <dgm:cxn modelId="{25481A0A-5683-4F96-AB91-3B6D679700F3}" type="presOf" srcId="{F9784DFF-C3B7-4172-B12A-6740F86B548B}" destId="{149E4D1B-A81A-45C2-ABA1-595B6707ED9C}" srcOrd="0" destOrd="0" presId="urn:microsoft.com/office/officeart/2005/8/layout/process2"/>
    <dgm:cxn modelId="{64EEC242-B7B5-4EE6-AE4B-73BC86190B0D}" type="presOf" srcId="{7C4B7998-A144-4A5A-AF32-D95D12C9905C}" destId="{3D00AD7C-63A4-4D24-9690-9AE5AF49C566}" srcOrd="0" destOrd="0" presId="urn:microsoft.com/office/officeart/2005/8/layout/process2"/>
    <dgm:cxn modelId="{78F14D5E-49F3-4EDF-A2CF-D82E8B870919}" type="presOf" srcId="{CCAB8446-F336-4205-9FB5-07102D6FCBFF}" destId="{EAD15259-F946-48B3-A0F2-CCB5A04C56C8}" srcOrd="1" destOrd="0" presId="urn:microsoft.com/office/officeart/2005/8/layout/process2"/>
    <dgm:cxn modelId="{F2DD8AFF-50BB-48B5-BDBF-0AC8CB8547D8}" srcId="{F9784DFF-C3B7-4172-B12A-6740F86B548B}" destId="{41F9B72A-F21A-4EF7-9FD6-904B949087A7}" srcOrd="3" destOrd="0" parTransId="{C88303DB-F831-4602-B70E-B1C307117BFF}" sibTransId="{CCAB8446-F336-4205-9FB5-07102D6FCBFF}"/>
    <dgm:cxn modelId="{3B564B8B-F941-4921-963B-C4C98792C191}" type="presOf" srcId="{D9074063-9BBC-4B17-BCF6-AA13BB418688}" destId="{F742F7F5-2A71-4531-B498-B977582468A5}" srcOrd="0" destOrd="0" presId="urn:microsoft.com/office/officeart/2005/8/layout/process2"/>
    <dgm:cxn modelId="{8EC5672E-41D8-4A9B-9CD4-54249E07BE38}" srcId="{F9784DFF-C3B7-4172-B12A-6740F86B548B}" destId="{EA7A1E93-D78C-46AE-89DA-06BCD3ADC0E7}" srcOrd="1" destOrd="0" parTransId="{F8357E54-3174-440F-994E-7BB392227FA7}" sibTransId="{21E711E1-13E3-4866-B868-478BDECBFEAE}"/>
    <dgm:cxn modelId="{35638E41-FCFB-432C-A4FD-C9917A4DD164}" type="presOf" srcId="{21E711E1-13E3-4866-B868-478BDECBFEAE}" destId="{8F22F2A2-85FA-4547-B3F1-8A470EEDF3BA}" srcOrd="1" destOrd="0" presId="urn:microsoft.com/office/officeart/2005/8/layout/process2"/>
    <dgm:cxn modelId="{C821CFE7-6516-4691-A5CD-881EE4898741}" srcId="{F9784DFF-C3B7-4172-B12A-6740F86B548B}" destId="{33DF521C-1E0E-476A-9EDF-93FDCFD621F5}" srcOrd="0" destOrd="0" parTransId="{0B36C307-CA69-44D4-A09F-60B83141722F}" sibTransId="{D77E572E-211E-4EC0-B549-4B04A11EE740}"/>
    <dgm:cxn modelId="{63CBD428-7AC6-4A6F-92B0-3D2C0697D7E0}" type="presOf" srcId="{21E711E1-13E3-4866-B868-478BDECBFEAE}" destId="{C2E7F3AC-CF8E-47AF-904E-B391E0627A30}" srcOrd="0" destOrd="0" presId="urn:microsoft.com/office/officeart/2005/8/layout/process2"/>
    <dgm:cxn modelId="{302ED93D-B2F6-4624-8569-AB7FD612B846}" type="presOf" srcId="{EA7A1E93-D78C-46AE-89DA-06BCD3ADC0E7}" destId="{6221FA1F-57B0-4713-9BB0-E3F1DB2BE95B}" srcOrd="0" destOrd="0" presId="urn:microsoft.com/office/officeart/2005/8/layout/process2"/>
    <dgm:cxn modelId="{733C3C78-5AB5-4C1D-A068-EFEE41CFAFF0}" type="presOf" srcId="{41F9B72A-F21A-4EF7-9FD6-904B949087A7}" destId="{2783B170-125E-42FC-9CF8-35107D0EE22E}" srcOrd="0" destOrd="0" presId="urn:microsoft.com/office/officeart/2005/8/layout/process2"/>
    <dgm:cxn modelId="{180D73C6-D592-4E8E-A6E6-0A2CB4208CE4}" srcId="{F9784DFF-C3B7-4172-B12A-6740F86B548B}" destId="{D9074063-9BBC-4B17-BCF6-AA13BB418688}" srcOrd="2" destOrd="0" parTransId="{E428050E-2208-4DED-89D3-AA5A321755F3}" sibTransId="{8A7100A2-26BF-442A-8566-F1812799A087}"/>
    <dgm:cxn modelId="{B43F42CF-9AAC-44CA-8BD8-99F8AD9FAEAF}" type="presOf" srcId="{D77E572E-211E-4EC0-B549-4B04A11EE740}" destId="{A5ACA0A1-32E0-40E8-9C51-51395E40927D}" srcOrd="1" destOrd="0" presId="urn:microsoft.com/office/officeart/2005/8/layout/process2"/>
    <dgm:cxn modelId="{B9262E01-61CA-4638-B8AD-35F9D7FC8062}" type="presOf" srcId="{33DF521C-1E0E-476A-9EDF-93FDCFD621F5}" destId="{9ECBFD0E-7866-4982-9A3A-442012A78B0B}" srcOrd="0" destOrd="0" presId="urn:microsoft.com/office/officeart/2005/8/layout/process2"/>
    <dgm:cxn modelId="{2E40075D-724E-4A9A-8543-A471CE6E8BBC}" type="presOf" srcId="{8A7100A2-26BF-442A-8566-F1812799A087}" destId="{62695F56-5F1F-4826-B856-87BAD263EC25}" srcOrd="1" destOrd="0" presId="urn:microsoft.com/office/officeart/2005/8/layout/process2"/>
    <dgm:cxn modelId="{38203B48-F381-4A5C-9A2D-3C78D9977840}" type="presOf" srcId="{8A7100A2-26BF-442A-8566-F1812799A087}" destId="{F5B99D70-B035-4837-8E31-BF3656D7D257}" srcOrd="0" destOrd="0" presId="urn:microsoft.com/office/officeart/2005/8/layout/process2"/>
    <dgm:cxn modelId="{27C5ECC9-03B0-4A4E-B1E2-00668F06E620}" type="presOf" srcId="{CCAB8446-F336-4205-9FB5-07102D6FCBFF}" destId="{3C1CA570-9BA8-4E73-B06F-01CAF7B7ACBB}" srcOrd="0" destOrd="0" presId="urn:microsoft.com/office/officeart/2005/8/layout/process2"/>
    <dgm:cxn modelId="{D0F8B72D-43B9-4220-A5C4-868E73A4AC21}" type="presParOf" srcId="{149E4D1B-A81A-45C2-ABA1-595B6707ED9C}" destId="{9ECBFD0E-7866-4982-9A3A-442012A78B0B}" srcOrd="0" destOrd="0" presId="urn:microsoft.com/office/officeart/2005/8/layout/process2"/>
    <dgm:cxn modelId="{AC8F51DC-62C9-4581-9574-B3EEFA673626}" type="presParOf" srcId="{149E4D1B-A81A-45C2-ABA1-595B6707ED9C}" destId="{B46981E4-3F72-4BB8-B114-E73A15C738B6}" srcOrd="1" destOrd="0" presId="urn:microsoft.com/office/officeart/2005/8/layout/process2"/>
    <dgm:cxn modelId="{6E7603AD-9EDE-4971-A438-38315EF7D1AC}" type="presParOf" srcId="{B46981E4-3F72-4BB8-B114-E73A15C738B6}" destId="{A5ACA0A1-32E0-40E8-9C51-51395E40927D}" srcOrd="0" destOrd="0" presId="urn:microsoft.com/office/officeart/2005/8/layout/process2"/>
    <dgm:cxn modelId="{90256E18-10CC-4FAE-BC0C-34E148C35E0B}" type="presParOf" srcId="{149E4D1B-A81A-45C2-ABA1-595B6707ED9C}" destId="{6221FA1F-57B0-4713-9BB0-E3F1DB2BE95B}" srcOrd="2" destOrd="0" presId="urn:microsoft.com/office/officeart/2005/8/layout/process2"/>
    <dgm:cxn modelId="{AE89E630-D969-420D-8300-A96B68A7E963}" type="presParOf" srcId="{149E4D1B-A81A-45C2-ABA1-595B6707ED9C}" destId="{C2E7F3AC-CF8E-47AF-904E-B391E0627A30}" srcOrd="3" destOrd="0" presId="urn:microsoft.com/office/officeart/2005/8/layout/process2"/>
    <dgm:cxn modelId="{896FFB29-82B4-4A7B-8311-0B439D6CF77F}" type="presParOf" srcId="{C2E7F3AC-CF8E-47AF-904E-B391E0627A30}" destId="{8F22F2A2-85FA-4547-B3F1-8A470EEDF3BA}" srcOrd="0" destOrd="0" presId="urn:microsoft.com/office/officeart/2005/8/layout/process2"/>
    <dgm:cxn modelId="{8723A519-1348-444D-923F-60C85112814D}" type="presParOf" srcId="{149E4D1B-A81A-45C2-ABA1-595B6707ED9C}" destId="{F742F7F5-2A71-4531-B498-B977582468A5}" srcOrd="4" destOrd="0" presId="urn:microsoft.com/office/officeart/2005/8/layout/process2"/>
    <dgm:cxn modelId="{11BAB6ED-94B7-4783-9740-2DFCF39D3B32}" type="presParOf" srcId="{149E4D1B-A81A-45C2-ABA1-595B6707ED9C}" destId="{F5B99D70-B035-4837-8E31-BF3656D7D257}" srcOrd="5" destOrd="0" presId="urn:microsoft.com/office/officeart/2005/8/layout/process2"/>
    <dgm:cxn modelId="{4123418A-78D1-4D9E-9344-0C768A73233D}" type="presParOf" srcId="{F5B99D70-B035-4837-8E31-BF3656D7D257}" destId="{62695F56-5F1F-4826-B856-87BAD263EC25}" srcOrd="0" destOrd="0" presId="urn:microsoft.com/office/officeart/2005/8/layout/process2"/>
    <dgm:cxn modelId="{51E3BF8D-EBA2-46FC-A37F-9055AB1F05C1}" type="presParOf" srcId="{149E4D1B-A81A-45C2-ABA1-595B6707ED9C}" destId="{2783B170-125E-42FC-9CF8-35107D0EE22E}" srcOrd="6" destOrd="0" presId="urn:microsoft.com/office/officeart/2005/8/layout/process2"/>
    <dgm:cxn modelId="{7F04C207-A6E1-42BB-8DDC-28780AC31665}" type="presParOf" srcId="{149E4D1B-A81A-45C2-ABA1-595B6707ED9C}" destId="{3C1CA570-9BA8-4E73-B06F-01CAF7B7ACBB}" srcOrd="7" destOrd="0" presId="urn:microsoft.com/office/officeart/2005/8/layout/process2"/>
    <dgm:cxn modelId="{BCD866B6-4A25-48B9-AB52-7B4F66B091F2}" type="presParOf" srcId="{3C1CA570-9BA8-4E73-B06F-01CAF7B7ACBB}" destId="{EAD15259-F946-48B3-A0F2-CCB5A04C56C8}" srcOrd="0" destOrd="0" presId="urn:microsoft.com/office/officeart/2005/8/layout/process2"/>
    <dgm:cxn modelId="{FD4CA61D-1B15-410C-A069-071E5806CC75}" type="presParOf" srcId="{149E4D1B-A81A-45C2-ABA1-595B6707ED9C}" destId="{3D00AD7C-63A4-4D24-9690-9AE5AF49C566}"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B5836C-519B-C444-A539-BB6205EE98F2}"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pl-PL"/>
        </a:p>
      </dgm:t>
    </dgm:pt>
    <dgm:pt modelId="{BC09FE0C-4CBF-D144-AD52-E2759CAE2C22}">
      <dgm:prSet phldrT="[Tekst]" custT="1"/>
      <dgm:spPr/>
      <dgm:t>
        <a:bodyPr/>
        <a:lstStyle/>
        <a:p>
          <a:pPr>
            <a:buNone/>
          </a:pPr>
          <a:r>
            <a:rPr lang="pl-PL" sz="1200" b="1" dirty="0">
              <a:solidFill>
                <a:srgbClr val="000000"/>
              </a:solidFill>
              <a:latin typeface="Calibri" panose="020F0502020204030204"/>
              <a:ea typeface="+mn-ea"/>
              <a:cs typeface="+mn-cs"/>
            </a:rPr>
            <a:t>1. </a:t>
          </a:r>
          <a:r>
            <a:rPr lang="it-IT" sz="1200" b="1" dirty="0" smtClean="0">
              <a:solidFill>
                <a:srgbClr val="000000"/>
              </a:solidFill>
              <a:latin typeface="Calibri" panose="020F0502020204030204"/>
              <a:ea typeface="+mn-ea"/>
              <a:cs typeface="+mn-cs"/>
            </a:rPr>
            <a:t>Esigenze formative</a:t>
          </a:r>
          <a:endParaRPr lang="pl-PL" sz="1200" b="1" dirty="0">
            <a:solidFill>
              <a:srgbClr val="000000"/>
            </a:solidFill>
            <a:latin typeface="Calibri" panose="020F0502020204030204"/>
            <a:ea typeface="+mn-ea"/>
            <a:cs typeface="+mn-cs"/>
          </a:endParaRPr>
        </a:p>
      </dgm:t>
    </dgm:pt>
    <dgm:pt modelId="{A7E76257-EFC5-6F4F-BE01-EC2F2DA7F7FD}" type="parTrans" cxnId="{6032092B-014C-7D4F-B7D4-6FC4C6AC36FA}">
      <dgm:prSet/>
      <dgm:spPr/>
      <dgm:t>
        <a:bodyPr/>
        <a:lstStyle/>
        <a:p>
          <a:endParaRPr lang="pl-PL"/>
        </a:p>
      </dgm:t>
    </dgm:pt>
    <dgm:pt modelId="{BC855BEC-A6A2-5841-9838-F49FB84134DC}" type="sibTrans" cxnId="{6032092B-014C-7D4F-B7D4-6FC4C6AC36FA}">
      <dgm:prSet/>
      <dgm:spPr/>
      <dgm:t>
        <a:bodyPr/>
        <a:lstStyle/>
        <a:p>
          <a:endParaRPr lang="pl-PL"/>
        </a:p>
      </dgm:t>
    </dgm:pt>
    <dgm:pt modelId="{05C09806-6FCE-8547-8F2B-3F03B418E12A}">
      <dgm:prSet phldrT="[Tekst]" custT="1"/>
      <dgm:spPr/>
      <dgm:t>
        <a:bodyPr/>
        <a:lstStyle/>
        <a:p>
          <a:pPr>
            <a:buNone/>
          </a:pPr>
          <a:r>
            <a:rPr lang="pl-PL" sz="1200" b="1" dirty="0">
              <a:solidFill>
                <a:srgbClr val="000000"/>
              </a:solidFill>
              <a:latin typeface="Calibri" panose="020F0502020204030204"/>
              <a:ea typeface="+mn-ea"/>
              <a:cs typeface="+mn-cs"/>
            </a:rPr>
            <a:t>2. </a:t>
          </a:r>
          <a:r>
            <a:rPr lang="it-IT" sz="1200" b="1" dirty="0" smtClean="0">
              <a:solidFill>
                <a:srgbClr val="000000"/>
              </a:solidFill>
              <a:latin typeface="Calibri" panose="020F0502020204030204"/>
              <a:ea typeface="+mn-ea"/>
              <a:cs typeface="+mn-cs"/>
            </a:rPr>
            <a:t>Progettare l formazione</a:t>
          </a:r>
          <a:endParaRPr lang="pl-PL" sz="1200" b="1" dirty="0">
            <a:solidFill>
              <a:srgbClr val="000000"/>
            </a:solidFill>
            <a:latin typeface="Calibri" panose="020F0502020204030204"/>
            <a:ea typeface="+mn-ea"/>
            <a:cs typeface="+mn-cs"/>
          </a:endParaRPr>
        </a:p>
      </dgm:t>
    </dgm:pt>
    <dgm:pt modelId="{6570E3A0-D1AF-DD40-A7AF-F9074FEF1AFE}" type="parTrans" cxnId="{5F521CE1-9EFF-814F-9BBF-A2E721A83CE2}">
      <dgm:prSet/>
      <dgm:spPr/>
      <dgm:t>
        <a:bodyPr/>
        <a:lstStyle/>
        <a:p>
          <a:endParaRPr lang="pl-PL"/>
        </a:p>
      </dgm:t>
    </dgm:pt>
    <dgm:pt modelId="{53B1C822-71B6-564E-B340-E4973914657C}" type="sibTrans" cxnId="{5F521CE1-9EFF-814F-9BBF-A2E721A83CE2}">
      <dgm:prSet/>
      <dgm:spPr/>
      <dgm:t>
        <a:bodyPr/>
        <a:lstStyle/>
        <a:p>
          <a:endParaRPr lang="pl-PL"/>
        </a:p>
      </dgm:t>
    </dgm:pt>
    <dgm:pt modelId="{2E31680E-1561-2440-A8B3-5761B5025ACC}">
      <dgm:prSet phldrT="[Tekst]" custT="1"/>
      <dgm:spPr/>
      <dgm:t>
        <a:bodyPr/>
        <a:lstStyle/>
        <a:p>
          <a:pPr>
            <a:buNone/>
          </a:pPr>
          <a:r>
            <a:rPr lang="pl-PL" sz="1200" b="1" dirty="0" smtClean="0">
              <a:solidFill>
                <a:srgbClr val="000000"/>
              </a:solidFill>
              <a:latin typeface="Calibri" panose="020F0502020204030204"/>
              <a:ea typeface="+mn-ea"/>
              <a:cs typeface="+mn-cs"/>
            </a:rPr>
            <a:t>3.</a:t>
          </a:r>
          <a:r>
            <a:rPr lang="it-IT" sz="1200" b="1" dirty="0" smtClean="0">
              <a:solidFill>
                <a:srgbClr val="000000"/>
              </a:solidFill>
              <a:latin typeface="Calibri" panose="020F0502020204030204"/>
              <a:ea typeface="+mn-ea"/>
              <a:cs typeface="+mn-cs"/>
            </a:rPr>
            <a:t> Somministrazione della formazione</a:t>
          </a:r>
          <a:endParaRPr lang="pl-PL" sz="1200" dirty="0">
            <a:solidFill>
              <a:srgbClr val="000000"/>
            </a:solidFill>
          </a:endParaRPr>
        </a:p>
      </dgm:t>
    </dgm:pt>
    <dgm:pt modelId="{FA3DCF13-65CD-9A4B-920F-C34286F9E816}" type="parTrans" cxnId="{34C9194C-C49F-064C-86EC-E007E2B257CB}">
      <dgm:prSet/>
      <dgm:spPr/>
      <dgm:t>
        <a:bodyPr/>
        <a:lstStyle/>
        <a:p>
          <a:endParaRPr lang="pl-PL"/>
        </a:p>
      </dgm:t>
    </dgm:pt>
    <dgm:pt modelId="{CB69806F-A8CB-B345-BC16-55B794DCB9CA}" type="sibTrans" cxnId="{34C9194C-C49F-064C-86EC-E007E2B257CB}">
      <dgm:prSet/>
      <dgm:spPr/>
      <dgm:t>
        <a:bodyPr/>
        <a:lstStyle/>
        <a:p>
          <a:endParaRPr lang="pl-PL"/>
        </a:p>
      </dgm:t>
    </dgm:pt>
    <dgm:pt modelId="{E53D5985-AF54-4F4E-A64E-F223AF3D04DC}">
      <dgm:prSet/>
      <dgm:spPr/>
      <dgm:t>
        <a:bodyPr/>
        <a:lstStyle/>
        <a:p>
          <a:pPr>
            <a:buNone/>
          </a:pPr>
          <a:endParaRPr lang="pl-PL" dirty="0">
            <a:solidFill>
              <a:srgbClr val="000000"/>
            </a:solidFill>
          </a:endParaRPr>
        </a:p>
      </dgm:t>
    </dgm:pt>
    <dgm:pt modelId="{CE60EB7A-4723-E84F-9E8D-466350AD8EAA}" type="parTrans" cxnId="{914DBD28-8FF1-C84F-8EF3-94DDB598D2C9}">
      <dgm:prSet/>
      <dgm:spPr/>
      <dgm:t>
        <a:bodyPr/>
        <a:lstStyle/>
        <a:p>
          <a:endParaRPr lang="pl-PL"/>
        </a:p>
      </dgm:t>
    </dgm:pt>
    <dgm:pt modelId="{9ADA03D6-BDAD-F74B-8A10-86F65EB381B8}" type="sibTrans" cxnId="{914DBD28-8FF1-C84F-8EF3-94DDB598D2C9}">
      <dgm:prSet/>
      <dgm:spPr/>
      <dgm:t>
        <a:bodyPr/>
        <a:lstStyle/>
        <a:p>
          <a:endParaRPr lang="pl-PL"/>
        </a:p>
      </dgm:t>
    </dgm:pt>
    <dgm:pt modelId="{A60BAAE4-3396-9C46-ADE8-47CCEF3E1FA2}">
      <dgm:prSet/>
      <dgm:spPr/>
      <dgm:t>
        <a:bodyPr/>
        <a:lstStyle/>
        <a:p>
          <a:endParaRPr lang="pl-PL" dirty="0">
            <a:solidFill>
              <a:srgbClr val="000000"/>
            </a:solidFill>
          </a:endParaRPr>
        </a:p>
      </dgm:t>
    </dgm:pt>
    <dgm:pt modelId="{3688BCBF-15CB-8A4A-8BB5-8BFF59AEF493}" type="parTrans" cxnId="{284D7018-8B99-C74D-917D-AEADA84A4E87}">
      <dgm:prSet/>
      <dgm:spPr/>
      <dgm:t>
        <a:bodyPr/>
        <a:lstStyle/>
        <a:p>
          <a:endParaRPr lang="pl-PL"/>
        </a:p>
      </dgm:t>
    </dgm:pt>
    <dgm:pt modelId="{89199CA5-FAD3-4246-8017-3904B127F944}" type="sibTrans" cxnId="{284D7018-8B99-C74D-917D-AEADA84A4E87}">
      <dgm:prSet/>
      <dgm:spPr/>
      <dgm:t>
        <a:bodyPr/>
        <a:lstStyle/>
        <a:p>
          <a:endParaRPr lang="pl-PL"/>
        </a:p>
      </dgm:t>
    </dgm:pt>
    <dgm:pt modelId="{079FFFFA-AC93-D944-8446-3F55E5E39631}">
      <dgm:prSet/>
      <dgm:spPr/>
      <dgm:t>
        <a:bodyPr/>
        <a:lstStyle/>
        <a:p>
          <a:r>
            <a:rPr lang="it-IT" dirty="0" smtClean="0"/>
            <a:t>Dove</a:t>
          </a:r>
          <a:r>
            <a:rPr lang="pl-PL" dirty="0" smtClean="0"/>
            <a:t>?</a:t>
          </a:r>
          <a:endParaRPr lang="pl-PL" dirty="0"/>
        </a:p>
      </dgm:t>
    </dgm:pt>
    <dgm:pt modelId="{15F2626E-28DF-4748-8D96-7B14BCC79104}" type="parTrans" cxnId="{575A7CF6-C7F3-8246-A32D-C81DF41FEFD1}">
      <dgm:prSet/>
      <dgm:spPr/>
      <dgm:t>
        <a:bodyPr/>
        <a:lstStyle/>
        <a:p>
          <a:endParaRPr lang="pl-PL"/>
        </a:p>
      </dgm:t>
    </dgm:pt>
    <dgm:pt modelId="{B14AC170-3103-AC49-B78D-8370B66E9F62}" type="sibTrans" cxnId="{575A7CF6-C7F3-8246-A32D-C81DF41FEFD1}">
      <dgm:prSet/>
      <dgm:spPr/>
      <dgm:t>
        <a:bodyPr/>
        <a:lstStyle/>
        <a:p>
          <a:endParaRPr lang="pl-PL"/>
        </a:p>
      </dgm:t>
    </dgm:pt>
    <dgm:pt modelId="{D9432FA1-78AF-E141-906E-CA026C6AE1B5}">
      <dgm:prSet/>
      <dgm:spPr/>
      <dgm:t>
        <a:bodyPr/>
        <a:lstStyle/>
        <a:p>
          <a:r>
            <a:rPr lang="it-IT" dirty="0" smtClean="0"/>
            <a:t>Quando</a:t>
          </a:r>
          <a:r>
            <a:rPr lang="pl-PL" dirty="0" smtClean="0"/>
            <a:t>?</a:t>
          </a:r>
          <a:endParaRPr lang="pl-PL" dirty="0"/>
        </a:p>
      </dgm:t>
    </dgm:pt>
    <dgm:pt modelId="{5A8C932D-B319-0A4E-BC9B-10FAE87D02A9}" type="parTrans" cxnId="{998B4D0D-634A-E74E-A0D7-CEECEE9098A6}">
      <dgm:prSet/>
      <dgm:spPr/>
      <dgm:t>
        <a:bodyPr/>
        <a:lstStyle/>
        <a:p>
          <a:endParaRPr lang="pl-PL"/>
        </a:p>
      </dgm:t>
    </dgm:pt>
    <dgm:pt modelId="{D0F176B7-F08A-B747-8CC1-C3189E52FA96}" type="sibTrans" cxnId="{998B4D0D-634A-E74E-A0D7-CEECEE9098A6}">
      <dgm:prSet/>
      <dgm:spPr/>
      <dgm:t>
        <a:bodyPr/>
        <a:lstStyle/>
        <a:p>
          <a:endParaRPr lang="pl-PL"/>
        </a:p>
      </dgm:t>
    </dgm:pt>
    <dgm:pt modelId="{53D991B8-345D-C541-9157-D29BD971B950}">
      <dgm:prSet/>
      <dgm:spPr/>
      <dgm:t>
        <a:bodyPr/>
        <a:lstStyle/>
        <a:p>
          <a:r>
            <a:rPr lang="it-IT" dirty="0" smtClean="0"/>
            <a:t>Chi somministrerà il corso</a:t>
          </a:r>
          <a:r>
            <a:rPr lang="pl-PL" dirty="0" smtClean="0"/>
            <a:t>?</a:t>
          </a:r>
          <a:endParaRPr lang="pl-PL" dirty="0"/>
        </a:p>
      </dgm:t>
    </dgm:pt>
    <dgm:pt modelId="{30A5C56F-5DF5-9143-8095-C481433D2B30}" type="parTrans" cxnId="{EB10666E-014A-7645-BBB1-39265B0772A1}">
      <dgm:prSet/>
      <dgm:spPr/>
      <dgm:t>
        <a:bodyPr/>
        <a:lstStyle/>
        <a:p>
          <a:endParaRPr lang="pl-PL"/>
        </a:p>
      </dgm:t>
    </dgm:pt>
    <dgm:pt modelId="{CF258517-AF3E-ED46-A619-B34CABE0D2E6}" type="sibTrans" cxnId="{EB10666E-014A-7645-BBB1-39265B0772A1}">
      <dgm:prSet/>
      <dgm:spPr/>
      <dgm:t>
        <a:bodyPr/>
        <a:lstStyle/>
        <a:p>
          <a:endParaRPr lang="pl-PL"/>
        </a:p>
      </dgm:t>
    </dgm:pt>
    <dgm:pt modelId="{F57E9BEF-5DD2-804A-B343-60CE33C41B55}">
      <dgm:prSet phldrT="[Tekst]" custT="1"/>
      <dgm:spPr/>
      <dgm:t>
        <a:bodyPr/>
        <a:lstStyle/>
        <a:p>
          <a:pPr>
            <a:buNone/>
          </a:pPr>
          <a:r>
            <a:rPr lang="pl-PL" sz="1200" b="1" dirty="0">
              <a:solidFill>
                <a:srgbClr val="000000"/>
              </a:solidFill>
              <a:latin typeface="Calibri" panose="020F0502020204030204"/>
              <a:ea typeface="+mn-ea"/>
              <a:cs typeface="+mn-cs"/>
            </a:rPr>
            <a:t>4. </a:t>
          </a:r>
          <a:r>
            <a:rPr lang="it-IT" sz="1200" b="1" dirty="0" smtClean="0">
              <a:solidFill>
                <a:srgbClr val="000000"/>
              </a:solidFill>
              <a:latin typeface="Calibri" panose="020F0502020204030204"/>
              <a:ea typeface="+mn-ea"/>
              <a:cs typeface="+mn-cs"/>
            </a:rPr>
            <a:t>Valutare la formazione</a:t>
          </a:r>
          <a:endParaRPr lang="pl-PL" sz="1200" b="1" dirty="0">
            <a:solidFill>
              <a:srgbClr val="000000"/>
            </a:solidFill>
            <a:latin typeface="Calibri" panose="020F0502020204030204"/>
            <a:ea typeface="+mn-ea"/>
            <a:cs typeface="+mn-cs"/>
          </a:endParaRPr>
        </a:p>
      </dgm:t>
    </dgm:pt>
    <dgm:pt modelId="{D47269A3-6786-AE42-AF5F-ACFCC9EBB479}" type="sibTrans" cxnId="{B0432E3C-3A05-3F43-831E-646BA2F90492}">
      <dgm:prSet/>
      <dgm:spPr/>
      <dgm:t>
        <a:bodyPr/>
        <a:lstStyle/>
        <a:p>
          <a:endParaRPr lang="pl-PL"/>
        </a:p>
      </dgm:t>
    </dgm:pt>
    <dgm:pt modelId="{86F6484A-03CE-4845-BD5E-2E1EA31C2C7B}" type="parTrans" cxnId="{B0432E3C-3A05-3F43-831E-646BA2F90492}">
      <dgm:prSet/>
      <dgm:spPr/>
      <dgm:t>
        <a:bodyPr/>
        <a:lstStyle/>
        <a:p>
          <a:endParaRPr lang="pl-PL"/>
        </a:p>
      </dgm:t>
    </dgm:pt>
    <dgm:pt modelId="{517CF346-C71C-2741-B48F-B6EC446262CB}">
      <dgm:prSet/>
      <dgm:spPr/>
      <dgm:t>
        <a:bodyPr/>
        <a:lstStyle/>
        <a:p>
          <a:endParaRPr lang="pl-PL" dirty="0"/>
        </a:p>
      </dgm:t>
    </dgm:pt>
    <dgm:pt modelId="{C917E9D3-E263-5945-93E1-BF4859385689}" type="sibTrans" cxnId="{7BD50F74-CBB4-7342-8BDE-AF52124A2B8E}">
      <dgm:prSet/>
      <dgm:spPr/>
      <dgm:t>
        <a:bodyPr/>
        <a:lstStyle/>
        <a:p>
          <a:endParaRPr lang="pl-PL"/>
        </a:p>
      </dgm:t>
    </dgm:pt>
    <dgm:pt modelId="{FE73808A-CBCE-AA48-9F93-53893FB84B32}" type="parTrans" cxnId="{7BD50F74-CBB4-7342-8BDE-AF52124A2B8E}">
      <dgm:prSet/>
      <dgm:spPr/>
      <dgm:t>
        <a:bodyPr/>
        <a:lstStyle/>
        <a:p>
          <a:endParaRPr lang="pl-PL"/>
        </a:p>
      </dgm:t>
    </dgm:pt>
    <dgm:pt modelId="{AA95687F-5F2A-4DF6-86CA-0A07B6168370}">
      <dgm:prSet/>
      <dgm:spPr/>
      <dgm:t>
        <a:bodyPr/>
        <a:lstStyle/>
        <a:p>
          <a:r>
            <a:rPr lang="it-IT" dirty="0">
              <a:solidFill>
                <a:srgbClr val="000000"/>
              </a:solidFill>
            </a:rPr>
            <a:t>Informazioni raccolte da: problemi che sorgono, basse prestazioni, nuove sfide, esigenze dei dipendenti</a:t>
          </a:r>
          <a:endParaRPr lang="it-IT" dirty="0">
            <a:solidFill>
              <a:srgbClr val="000000"/>
            </a:solidFill>
          </a:endParaRPr>
        </a:p>
      </dgm:t>
    </dgm:pt>
    <dgm:pt modelId="{45E9D653-DDB1-42F3-8B05-AED3C72EA9EA}" type="parTrans" cxnId="{27D21BEE-9C57-4B49-B13D-BCB6069B09F4}">
      <dgm:prSet/>
      <dgm:spPr/>
      <dgm:t>
        <a:bodyPr/>
        <a:lstStyle/>
        <a:p>
          <a:endParaRPr lang="it-IT"/>
        </a:p>
      </dgm:t>
    </dgm:pt>
    <dgm:pt modelId="{6DC9C699-DC24-4030-AFA0-340F6DFDB11D}" type="sibTrans" cxnId="{27D21BEE-9C57-4B49-B13D-BCB6069B09F4}">
      <dgm:prSet/>
      <dgm:spPr/>
      <dgm:t>
        <a:bodyPr/>
        <a:lstStyle/>
        <a:p>
          <a:endParaRPr lang="it-IT"/>
        </a:p>
      </dgm:t>
    </dgm:pt>
    <dgm:pt modelId="{A08FDC42-5088-45C8-AA73-C49602452D74}">
      <dgm:prSet/>
      <dgm:spPr/>
      <dgm:t>
        <a:bodyPr/>
        <a:lstStyle/>
        <a:p>
          <a:r>
            <a:rPr lang="it-IT" dirty="0">
              <a:solidFill>
                <a:srgbClr val="000000"/>
              </a:solidFill>
            </a:rPr>
            <a:t>Quale metodo può essere usato? Sulla formazione professionale / fuori dalla formazione professionale</a:t>
          </a:r>
          <a:endParaRPr lang="it-IT" dirty="0">
            <a:solidFill>
              <a:srgbClr val="000000"/>
            </a:solidFill>
          </a:endParaRPr>
        </a:p>
      </dgm:t>
    </dgm:pt>
    <dgm:pt modelId="{E5A089AE-693B-4265-BE82-92C8E783B7C7}" type="parTrans" cxnId="{C7D00A9E-9536-438D-9073-8229ED17F343}">
      <dgm:prSet/>
      <dgm:spPr/>
      <dgm:t>
        <a:bodyPr/>
        <a:lstStyle/>
        <a:p>
          <a:endParaRPr lang="it-IT"/>
        </a:p>
      </dgm:t>
    </dgm:pt>
    <dgm:pt modelId="{43023C80-2D6E-4D86-9B61-16DC6C31012A}" type="sibTrans" cxnId="{C7D00A9E-9536-438D-9073-8229ED17F343}">
      <dgm:prSet/>
      <dgm:spPr/>
      <dgm:t>
        <a:bodyPr/>
        <a:lstStyle/>
        <a:p>
          <a:endParaRPr lang="it-IT"/>
        </a:p>
      </dgm:t>
    </dgm:pt>
    <dgm:pt modelId="{BF9E3A99-13C9-45DF-A7DC-62EFAED5CA38}">
      <dgm:prSet/>
      <dgm:spPr/>
      <dgm:t>
        <a:bodyPr/>
        <a:lstStyle/>
        <a:p>
          <a:r>
            <a:rPr lang="it-IT" dirty="0"/>
            <a:t>Soddisfazione degli impiegati,</a:t>
          </a:r>
          <a:endParaRPr lang="it-IT" dirty="0"/>
        </a:p>
      </dgm:t>
    </dgm:pt>
    <dgm:pt modelId="{C8A42EE3-BA20-4464-9EA2-431CC3999427}" type="parTrans" cxnId="{A619AD8F-D08D-48F0-8A82-71B4FBB5EF22}">
      <dgm:prSet/>
      <dgm:spPr/>
      <dgm:t>
        <a:bodyPr/>
        <a:lstStyle/>
        <a:p>
          <a:endParaRPr lang="it-IT"/>
        </a:p>
      </dgm:t>
    </dgm:pt>
    <dgm:pt modelId="{C4088C64-1153-4C77-8965-FABFDCA7FDF1}" type="sibTrans" cxnId="{A619AD8F-D08D-48F0-8A82-71B4FBB5EF22}">
      <dgm:prSet/>
      <dgm:spPr/>
      <dgm:t>
        <a:bodyPr/>
        <a:lstStyle/>
        <a:p>
          <a:endParaRPr lang="it-IT"/>
        </a:p>
      </dgm:t>
    </dgm:pt>
    <dgm:pt modelId="{6582B5AA-D1C1-43EC-ACB7-829D4A6E49E8}">
      <dgm:prSet/>
      <dgm:spPr/>
      <dgm:t>
        <a:bodyPr/>
        <a:lstStyle/>
        <a:p>
          <a:r>
            <a:rPr lang="it-IT" dirty="0"/>
            <a:t>conoscenza e competenze dei dipendenti</a:t>
          </a:r>
          <a:endParaRPr lang="it-IT" dirty="0"/>
        </a:p>
      </dgm:t>
    </dgm:pt>
    <dgm:pt modelId="{046C7080-04B5-4DD6-85F0-6342171E654E}" type="parTrans" cxnId="{7B893640-EE41-48E1-BD0A-D1292A9A60D3}">
      <dgm:prSet/>
      <dgm:spPr/>
      <dgm:t>
        <a:bodyPr/>
        <a:lstStyle/>
        <a:p>
          <a:endParaRPr lang="it-IT"/>
        </a:p>
      </dgm:t>
    </dgm:pt>
    <dgm:pt modelId="{1BA08928-D43D-4C79-AC83-70E7B59211B9}" type="sibTrans" cxnId="{7B893640-EE41-48E1-BD0A-D1292A9A60D3}">
      <dgm:prSet/>
      <dgm:spPr/>
      <dgm:t>
        <a:bodyPr/>
        <a:lstStyle/>
        <a:p>
          <a:endParaRPr lang="it-IT"/>
        </a:p>
      </dgm:t>
    </dgm:pt>
    <dgm:pt modelId="{488366F9-D004-48A0-A008-FB98709EACDA}">
      <dgm:prSet/>
      <dgm:spPr/>
      <dgm:t>
        <a:bodyPr/>
        <a:lstStyle/>
        <a:p>
          <a:r>
            <a:rPr lang="it-IT" dirty="0"/>
            <a:t>comportamenti dei dipendenti,</a:t>
          </a:r>
          <a:endParaRPr lang="it-IT" dirty="0"/>
        </a:p>
      </dgm:t>
    </dgm:pt>
    <dgm:pt modelId="{3636151B-8EC9-4C19-93E4-3C366F409C58}" type="parTrans" cxnId="{22774A5B-5AF0-4217-AA50-BB6901E66517}">
      <dgm:prSet/>
      <dgm:spPr/>
      <dgm:t>
        <a:bodyPr/>
        <a:lstStyle/>
        <a:p>
          <a:endParaRPr lang="it-IT"/>
        </a:p>
      </dgm:t>
    </dgm:pt>
    <dgm:pt modelId="{B52E77FC-9805-4F80-B94B-C46D770A6C6C}" type="sibTrans" cxnId="{22774A5B-5AF0-4217-AA50-BB6901E66517}">
      <dgm:prSet/>
      <dgm:spPr/>
      <dgm:t>
        <a:bodyPr/>
        <a:lstStyle/>
        <a:p>
          <a:endParaRPr lang="it-IT"/>
        </a:p>
      </dgm:t>
    </dgm:pt>
    <dgm:pt modelId="{6663B4AB-03F7-4BC0-A96B-73F13BCC1586}">
      <dgm:prSet/>
      <dgm:spPr/>
      <dgm:t>
        <a:bodyPr/>
        <a:lstStyle/>
        <a:p>
          <a:r>
            <a:rPr lang="it-IT" dirty="0"/>
            <a:t> risultati dell'azienda</a:t>
          </a:r>
          <a:endParaRPr lang="it-IT" dirty="0"/>
        </a:p>
      </dgm:t>
    </dgm:pt>
    <dgm:pt modelId="{42D0D70C-11AF-4149-98DE-EA91A1DD6EFC}" type="parTrans" cxnId="{9BA40A6D-70EF-44EE-97CE-65ACF919DE62}">
      <dgm:prSet/>
      <dgm:spPr/>
      <dgm:t>
        <a:bodyPr/>
        <a:lstStyle/>
        <a:p>
          <a:endParaRPr lang="it-IT"/>
        </a:p>
      </dgm:t>
    </dgm:pt>
    <dgm:pt modelId="{3D7B48C6-405B-41B5-8079-27D90B504557}" type="sibTrans" cxnId="{9BA40A6D-70EF-44EE-97CE-65ACF919DE62}">
      <dgm:prSet/>
      <dgm:spPr/>
      <dgm:t>
        <a:bodyPr/>
        <a:lstStyle/>
        <a:p>
          <a:endParaRPr lang="it-IT"/>
        </a:p>
      </dgm:t>
    </dgm:pt>
    <dgm:pt modelId="{2809EC3B-BCE9-AC49-A45E-BF6F093DFC56}" type="pres">
      <dgm:prSet presAssocID="{05B5836C-519B-C444-A539-BB6205EE98F2}" presName="cycleMatrixDiagram" presStyleCnt="0">
        <dgm:presLayoutVars>
          <dgm:chMax val="1"/>
          <dgm:dir/>
          <dgm:animLvl val="lvl"/>
          <dgm:resizeHandles val="exact"/>
        </dgm:presLayoutVars>
      </dgm:prSet>
      <dgm:spPr/>
      <dgm:t>
        <a:bodyPr/>
        <a:lstStyle/>
        <a:p>
          <a:endParaRPr lang="it-IT"/>
        </a:p>
      </dgm:t>
    </dgm:pt>
    <dgm:pt modelId="{4DFE8FA8-7575-9D43-A036-4666ECB1C540}" type="pres">
      <dgm:prSet presAssocID="{05B5836C-519B-C444-A539-BB6205EE98F2}" presName="children" presStyleCnt="0"/>
      <dgm:spPr/>
    </dgm:pt>
    <dgm:pt modelId="{7A89C816-17A8-A547-AEC7-17D621444714}" type="pres">
      <dgm:prSet presAssocID="{05B5836C-519B-C444-A539-BB6205EE98F2}" presName="child1group" presStyleCnt="0"/>
      <dgm:spPr/>
    </dgm:pt>
    <dgm:pt modelId="{37FB930F-3C62-B340-9354-AF18586731BA}" type="pres">
      <dgm:prSet presAssocID="{05B5836C-519B-C444-A539-BB6205EE98F2}" presName="child1" presStyleLbl="bgAcc1" presStyleIdx="0" presStyleCnt="4"/>
      <dgm:spPr/>
      <dgm:t>
        <a:bodyPr/>
        <a:lstStyle/>
        <a:p>
          <a:endParaRPr lang="it-IT"/>
        </a:p>
      </dgm:t>
    </dgm:pt>
    <dgm:pt modelId="{FE1095F6-A584-0E43-9A9A-83441101CAB1}" type="pres">
      <dgm:prSet presAssocID="{05B5836C-519B-C444-A539-BB6205EE98F2}" presName="child1Text" presStyleLbl="bgAcc1" presStyleIdx="0" presStyleCnt="4">
        <dgm:presLayoutVars>
          <dgm:bulletEnabled val="1"/>
        </dgm:presLayoutVars>
      </dgm:prSet>
      <dgm:spPr/>
      <dgm:t>
        <a:bodyPr/>
        <a:lstStyle/>
        <a:p>
          <a:endParaRPr lang="it-IT"/>
        </a:p>
      </dgm:t>
    </dgm:pt>
    <dgm:pt modelId="{7528ED5E-4139-084F-B4FA-1BBB41A80B79}" type="pres">
      <dgm:prSet presAssocID="{05B5836C-519B-C444-A539-BB6205EE98F2}" presName="child2group" presStyleCnt="0"/>
      <dgm:spPr/>
    </dgm:pt>
    <dgm:pt modelId="{8FE6D243-81AD-054D-AF71-7A65F82E1B49}" type="pres">
      <dgm:prSet presAssocID="{05B5836C-519B-C444-A539-BB6205EE98F2}" presName="child2" presStyleLbl="bgAcc1" presStyleIdx="1" presStyleCnt="4"/>
      <dgm:spPr/>
      <dgm:t>
        <a:bodyPr/>
        <a:lstStyle/>
        <a:p>
          <a:endParaRPr lang="it-IT"/>
        </a:p>
      </dgm:t>
    </dgm:pt>
    <dgm:pt modelId="{AFB5F8D3-7E3A-F944-8726-CEE298FB3D51}" type="pres">
      <dgm:prSet presAssocID="{05B5836C-519B-C444-A539-BB6205EE98F2}" presName="child2Text" presStyleLbl="bgAcc1" presStyleIdx="1" presStyleCnt="4">
        <dgm:presLayoutVars>
          <dgm:bulletEnabled val="1"/>
        </dgm:presLayoutVars>
      </dgm:prSet>
      <dgm:spPr/>
      <dgm:t>
        <a:bodyPr/>
        <a:lstStyle/>
        <a:p>
          <a:endParaRPr lang="it-IT"/>
        </a:p>
      </dgm:t>
    </dgm:pt>
    <dgm:pt modelId="{20211376-C2AC-984A-8AFD-D5E451B9A5DD}" type="pres">
      <dgm:prSet presAssocID="{05B5836C-519B-C444-A539-BB6205EE98F2}" presName="child3group" presStyleCnt="0"/>
      <dgm:spPr/>
    </dgm:pt>
    <dgm:pt modelId="{7D2ACE0D-739F-C140-980E-32E76A4C3ED6}" type="pres">
      <dgm:prSet presAssocID="{05B5836C-519B-C444-A539-BB6205EE98F2}" presName="child3" presStyleLbl="bgAcc1" presStyleIdx="2" presStyleCnt="4"/>
      <dgm:spPr/>
      <dgm:t>
        <a:bodyPr/>
        <a:lstStyle/>
        <a:p>
          <a:endParaRPr lang="it-IT"/>
        </a:p>
      </dgm:t>
    </dgm:pt>
    <dgm:pt modelId="{95F88935-67E2-FB46-90AF-7B440343B42D}" type="pres">
      <dgm:prSet presAssocID="{05B5836C-519B-C444-A539-BB6205EE98F2}" presName="child3Text" presStyleLbl="bgAcc1" presStyleIdx="2" presStyleCnt="4">
        <dgm:presLayoutVars>
          <dgm:bulletEnabled val="1"/>
        </dgm:presLayoutVars>
      </dgm:prSet>
      <dgm:spPr/>
      <dgm:t>
        <a:bodyPr/>
        <a:lstStyle/>
        <a:p>
          <a:endParaRPr lang="it-IT"/>
        </a:p>
      </dgm:t>
    </dgm:pt>
    <dgm:pt modelId="{844D06F9-FD39-EA46-B2B4-48267BC8152F}" type="pres">
      <dgm:prSet presAssocID="{05B5836C-519B-C444-A539-BB6205EE98F2}" presName="child4group" presStyleCnt="0"/>
      <dgm:spPr/>
    </dgm:pt>
    <dgm:pt modelId="{265095C7-09D5-044E-A79F-922E60E3482C}" type="pres">
      <dgm:prSet presAssocID="{05B5836C-519B-C444-A539-BB6205EE98F2}" presName="child4" presStyleLbl="bgAcc1" presStyleIdx="3" presStyleCnt="4"/>
      <dgm:spPr/>
      <dgm:t>
        <a:bodyPr/>
        <a:lstStyle/>
        <a:p>
          <a:endParaRPr lang="it-IT"/>
        </a:p>
      </dgm:t>
    </dgm:pt>
    <dgm:pt modelId="{8EB3445A-1724-7544-80DC-5588FE6F3221}" type="pres">
      <dgm:prSet presAssocID="{05B5836C-519B-C444-A539-BB6205EE98F2}" presName="child4Text" presStyleLbl="bgAcc1" presStyleIdx="3" presStyleCnt="4">
        <dgm:presLayoutVars>
          <dgm:bulletEnabled val="1"/>
        </dgm:presLayoutVars>
      </dgm:prSet>
      <dgm:spPr/>
      <dgm:t>
        <a:bodyPr/>
        <a:lstStyle/>
        <a:p>
          <a:endParaRPr lang="it-IT"/>
        </a:p>
      </dgm:t>
    </dgm:pt>
    <dgm:pt modelId="{0809F732-D649-E947-9E37-FD9580BF4393}" type="pres">
      <dgm:prSet presAssocID="{05B5836C-519B-C444-A539-BB6205EE98F2}" presName="childPlaceholder" presStyleCnt="0"/>
      <dgm:spPr/>
    </dgm:pt>
    <dgm:pt modelId="{681F575F-B506-0E4C-851A-145527D9916F}" type="pres">
      <dgm:prSet presAssocID="{05B5836C-519B-C444-A539-BB6205EE98F2}" presName="circle" presStyleCnt="0"/>
      <dgm:spPr/>
    </dgm:pt>
    <dgm:pt modelId="{90364F32-0781-794B-8108-78B1E99B0972}" type="pres">
      <dgm:prSet presAssocID="{05B5836C-519B-C444-A539-BB6205EE98F2}" presName="quadrant1" presStyleLbl="node1" presStyleIdx="0" presStyleCnt="4" custScaleX="101896" custLinFactNeighborX="-1849" custLinFactNeighborY="2072">
        <dgm:presLayoutVars>
          <dgm:chMax val="1"/>
          <dgm:bulletEnabled val="1"/>
        </dgm:presLayoutVars>
      </dgm:prSet>
      <dgm:spPr/>
      <dgm:t>
        <a:bodyPr/>
        <a:lstStyle/>
        <a:p>
          <a:endParaRPr lang="it-IT"/>
        </a:p>
      </dgm:t>
    </dgm:pt>
    <dgm:pt modelId="{D23EFA4E-B6F7-F14A-B3EF-335D2E616E70}" type="pres">
      <dgm:prSet presAssocID="{05B5836C-519B-C444-A539-BB6205EE98F2}" presName="quadrant2" presStyleLbl="node1" presStyleIdx="1" presStyleCnt="4">
        <dgm:presLayoutVars>
          <dgm:chMax val="1"/>
          <dgm:bulletEnabled val="1"/>
        </dgm:presLayoutVars>
      </dgm:prSet>
      <dgm:spPr/>
      <dgm:t>
        <a:bodyPr/>
        <a:lstStyle/>
        <a:p>
          <a:endParaRPr lang="it-IT"/>
        </a:p>
      </dgm:t>
    </dgm:pt>
    <dgm:pt modelId="{F4A5AA9E-F405-2643-A462-09953381D0DC}" type="pres">
      <dgm:prSet presAssocID="{05B5836C-519B-C444-A539-BB6205EE98F2}" presName="quadrant3" presStyleLbl="node1" presStyleIdx="2" presStyleCnt="4">
        <dgm:presLayoutVars>
          <dgm:chMax val="1"/>
          <dgm:bulletEnabled val="1"/>
        </dgm:presLayoutVars>
      </dgm:prSet>
      <dgm:spPr/>
      <dgm:t>
        <a:bodyPr/>
        <a:lstStyle/>
        <a:p>
          <a:endParaRPr lang="it-IT"/>
        </a:p>
      </dgm:t>
    </dgm:pt>
    <dgm:pt modelId="{5AA2E24B-C5C8-574D-BD04-DB98F3C3F26F}" type="pres">
      <dgm:prSet presAssocID="{05B5836C-519B-C444-A539-BB6205EE98F2}" presName="quadrant4" presStyleLbl="node1" presStyleIdx="3" presStyleCnt="4">
        <dgm:presLayoutVars>
          <dgm:chMax val="1"/>
          <dgm:bulletEnabled val="1"/>
        </dgm:presLayoutVars>
      </dgm:prSet>
      <dgm:spPr/>
      <dgm:t>
        <a:bodyPr/>
        <a:lstStyle/>
        <a:p>
          <a:endParaRPr lang="it-IT"/>
        </a:p>
      </dgm:t>
    </dgm:pt>
    <dgm:pt modelId="{E5F3727D-6102-0A46-A2E8-5D47B5650107}" type="pres">
      <dgm:prSet presAssocID="{05B5836C-519B-C444-A539-BB6205EE98F2}" presName="quadrantPlaceholder" presStyleCnt="0"/>
      <dgm:spPr/>
    </dgm:pt>
    <dgm:pt modelId="{AB27D471-A395-444A-A3D3-EB169B5CDF87}" type="pres">
      <dgm:prSet presAssocID="{05B5836C-519B-C444-A539-BB6205EE98F2}" presName="center1" presStyleLbl="fgShp" presStyleIdx="0" presStyleCnt="2"/>
      <dgm:spPr/>
    </dgm:pt>
    <dgm:pt modelId="{CD880F59-2117-4440-95C1-3938333F2EB6}" type="pres">
      <dgm:prSet presAssocID="{05B5836C-519B-C444-A539-BB6205EE98F2}" presName="center2" presStyleLbl="fgShp" presStyleIdx="1" presStyleCnt="2"/>
      <dgm:spPr/>
    </dgm:pt>
  </dgm:ptLst>
  <dgm:cxnLst>
    <dgm:cxn modelId="{5F521CE1-9EFF-814F-9BBF-A2E721A83CE2}" srcId="{05B5836C-519B-C444-A539-BB6205EE98F2}" destId="{05C09806-6FCE-8547-8F2B-3F03B418E12A}" srcOrd="1" destOrd="0" parTransId="{6570E3A0-D1AF-DD40-A7AF-F9074FEF1AFE}" sibTransId="{53B1C822-71B6-564E-B340-E4973914657C}"/>
    <dgm:cxn modelId="{2397A388-71EA-4F8C-8A7B-185848C77432}" type="presOf" srcId="{6663B4AB-03F7-4BC0-A96B-73F13BCC1586}" destId="{265095C7-09D5-044E-A79F-922E60E3482C}" srcOrd="0" destOrd="4" presId="urn:microsoft.com/office/officeart/2005/8/layout/cycle4"/>
    <dgm:cxn modelId="{284D7018-8B99-C74D-917D-AEADA84A4E87}" srcId="{05C09806-6FCE-8547-8F2B-3F03B418E12A}" destId="{A60BAAE4-3396-9C46-ADE8-47CCEF3E1FA2}" srcOrd="0" destOrd="0" parTransId="{3688BCBF-15CB-8A4A-8BB5-8BFF59AEF493}" sibTransId="{89199CA5-FAD3-4246-8017-3904B127F944}"/>
    <dgm:cxn modelId="{7BD50F74-CBB4-7342-8BDE-AF52124A2B8E}" srcId="{F57E9BEF-5DD2-804A-B343-60CE33C41B55}" destId="{517CF346-C71C-2741-B48F-B6EC446262CB}" srcOrd="0" destOrd="0" parTransId="{FE73808A-CBCE-AA48-9F93-53893FB84B32}" sibTransId="{C917E9D3-E263-5945-93E1-BF4859385689}"/>
    <dgm:cxn modelId="{0DD8A857-C6C6-424A-A99C-6255D19A8841}" type="presOf" srcId="{6663B4AB-03F7-4BC0-A96B-73F13BCC1586}" destId="{8EB3445A-1724-7544-80DC-5588FE6F3221}" srcOrd="1" destOrd="4" presId="urn:microsoft.com/office/officeart/2005/8/layout/cycle4"/>
    <dgm:cxn modelId="{42958A95-3E8B-B94B-9498-35C97B3BF2F3}" type="presOf" srcId="{079FFFFA-AC93-D944-8446-3F55E5E39631}" destId="{95F88935-67E2-FB46-90AF-7B440343B42D}" srcOrd="1" destOrd="0" presId="urn:microsoft.com/office/officeart/2005/8/layout/cycle4"/>
    <dgm:cxn modelId="{A9F9D85F-63F9-A345-BC9F-D599DB00FD2A}" type="presOf" srcId="{BC09FE0C-4CBF-D144-AD52-E2759CAE2C22}" destId="{90364F32-0781-794B-8108-78B1E99B0972}" srcOrd="0" destOrd="0" presId="urn:microsoft.com/office/officeart/2005/8/layout/cycle4"/>
    <dgm:cxn modelId="{3B6F6D83-201D-E149-AE5C-9AE26E9F41EE}" type="presOf" srcId="{D9432FA1-78AF-E141-906E-CA026C6AE1B5}" destId="{95F88935-67E2-FB46-90AF-7B440343B42D}" srcOrd="1" destOrd="1" presId="urn:microsoft.com/office/officeart/2005/8/layout/cycle4"/>
    <dgm:cxn modelId="{7B06B97A-ED14-4487-83E7-BE255F62761E}" type="presOf" srcId="{A08FDC42-5088-45C8-AA73-C49602452D74}" destId="{8FE6D243-81AD-054D-AF71-7A65F82E1B49}" srcOrd="0" destOrd="1" presId="urn:microsoft.com/office/officeart/2005/8/layout/cycle4"/>
    <dgm:cxn modelId="{40E2D9CE-FD47-45F0-8FD9-62C0796AF4B5}" type="presOf" srcId="{6582B5AA-D1C1-43EC-ACB7-829D4A6E49E8}" destId="{8EB3445A-1724-7544-80DC-5588FE6F3221}" srcOrd="1" destOrd="2" presId="urn:microsoft.com/office/officeart/2005/8/layout/cycle4"/>
    <dgm:cxn modelId="{EA3FB9C3-5DA8-694D-9AEF-9557A763E262}" type="presOf" srcId="{2E31680E-1561-2440-A8B3-5761B5025ACC}" destId="{F4A5AA9E-F405-2643-A462-09953381D0DC}" srcOrd="0" destOrd="0" presId="urn:microsoft.com/office/officeart/2005/8/layout/cycle4"/>
    <dgm:cxn modelId="{1E1812EE-6EF2-814D-85CE-7857F34CFB61}" type="presOf" srcId="{079FFFFA-AC93-D944-8446-3F55E5E39631}" destId="{7D2ACE0D-739F-C140-980E-32E76A4C3ED6}" srcOrd="0" destOrd="0" presId="urn:microsoft.com/office/officeart/2005/8/layout/cycle4"/>
    <dgm:cxn modelId="{C7D00A9E-9536-438D-9073-8229ED17F343}" srcId="{05C09806-6FCE-8547-8F2B-3F03B418E12A}" destId="{A08FDC42-5088-45C8-AA73-C49602452D74}" srcOrd="1" destOrd="0" parTransId="{E5A089AE-693B-4265-BE82-92C8E783B7C7}" sibTransId="{43023C80-2D6E-4D86-9B61-16DC6C31012A}"/>
    <dgm:cxn modelId="{895B643C-846B-8F44-89A7-EA44EAEA03DE}" type="presOf" srcId="{E53D5985-AF54-4F4E-A64E-F223AF3D04DC}" destId="{37FB930F-3C62-B340-9354-AF18586731BA}" srcOrd="0" destOrd="0" presId="urn:microsoft.com/office/officeart/2005/8/layout/cycle4"/>
    <dgm:cxn modelId="{87A4C484-97C6-564C-94A1-EE4B11BE58FC}" type="presOf" srcId="{05B5836C-519B-C444-A539-BB6205EE98F2}" destId="{2809EC3B-BCE9-AC49-A45E-BF6F093DFC56}" srcOrd="0" destOrd="0" presId="urn:microsoft.com/office/officeart/2005/8/layout/cycle4"/>
    <dgm:cxn modelId="{9BA40A6D-70EF-44EE-97CE-65ACF919DE62}" srcId="{F57E9BEF-5DD2-804A-B343-60CE33C41B55}" destId="{6663B4AB-03F7-4BC0-A96B-73F13BCC1586}" srcOrd="4" destOrd="0" parTransId="{42D0D70C-11AF-4149-98DE-EA91A1DD6EFC}" sibTransId="{3D7B48C6-405B-41B5-8079-27D90B504557}"/>
    <dgm:cxn modelId="{75BF29FD-7950-4996-8702-16CD0D57C5FC}" type="presOf" srcId="{A08FDC42-5088-45C8-AA73-C49602452D74}" destId="{AFB5F8D3-7E3A-F944-8726-CEE298FB3D51}" srcOrd="1" destOrd="1" presId="urn:microsoft.com/office/officeart/2005/8/layout/cycle4"/>
    <dgm:cxn modelId="{E2DCAC0B-2E31-524A-8895-3D3919F85A3F}" type="presOf" srcId="{53D991B8-345D-C541-9157-D29BD971B950}" destId="{95F88935-67E2-FB46-90AF-7B440343B42D}" srcOrd="1" destOrd="2" presId="urn:microsoft.com/office/officeart/2005/8/layout/cycle4"/>
    <dgm:cxn modelId="{EB10666E-014A-7645-BBB1-39265B0772A1}" srcId="{2E31680E-1561-2440-A8B3-5761B5025ACC}" destId="{53D991B8-345D-C541-9157-D29BD971B950}" srcOrd="2" destOrd="0" parTransId="{30A5C56F-5DF5-9143-8095-C481433D2B30}" sibTransId="{CF258517-AF3E-ED46-A619-B34CABE0D2E6}"/>
    <dgm:cxn modelId="{575A7CF6-C7F3-8246-A32D-C81DF41FEFD1}" srcId="{2E31680E-1561-2440-A8B3-5761B5025ACC}" destId="{079FFFFA-AC93-D944-8446-3F55E5E39631}" srcOrd="0" destOrd="0" parTransId="{15F2626E-28DF-4748-8D96-7B14BCC79104}" sibTransId="{B14AC170-3103-AC49-B78D-8370B66E9F62}"/>
    <dgm:cxn modelId="{86F4EAD3-252D-B841-A637-A136C2E16748}" type="presOf" srcId="{05C09806-6FCE-8547-8F2B-3F03B418E12A}" destId="{D23EFA4E-B6F7-F14A-B3EF-335D2E616E70}" srcOrd="0" destOrd="0" presId="urn:microsoft.com/office/officeart/2005/8/layout/cycle4"/>
    <dgm:cxn modelId="{B0432E3C-3A05-3F43-831E-646BA2F90492}" srcId="{05B5836C-519B-C444-A539-BB6205EE98F2}" destId="{F57E9BEF-5DD2-804A-B343-60CE33C41B55}" srcOrd="3" destOrd="0" parTransId="{86F6484A-03CE-4845-BD5E-2E1EA31C2C7B}" sibTransId="{D47269A3-6786-AE42-AF5F-ACFCC9EBB479}"/>
    <dgm:cxn modelId="{C684771D-3371-8F4D-8D5E-AD400370F2EA}" type="presOf" srcId="{53D991B8-345D-C541-9157-D29BD971B950}" destId="{7D2ACE0D-739F-C140-980E-32E76A4C3ED6}" srcOrd="0" destOrd="2" presId="urn:microsoft.com/office/officeart/2005/8/layout/cycle4"/>
    <dgm:cxn modelId="{34C9194C-C49F-064C-86EC-E007E2B257CB}" srcId="{05B5836C-519B-C444-A539-BB6205EE98F2}" destId="{2E31680E-1561-2440-A8B3-5761B5025ACC}" srcOrd="2" destOrd="0" parTransId="{FA3DCF13-65CD-9A4B-920F-C34286F9E816}" sibTransId="{CB69806F-A8CB-B345-BC16-55B794DCB9CA}"/>
    <dgm:cxn modelId="{26C92552-84DA-43C6-B176-9E330815F9CB}" type="presOf" srcId="{BF9E3A99-13C9-45DF-A7DC-62EFAED5CA38}" destId="{265095C7-09D5-044E-A79F-922E60E3482C}" srcOrd="0" destOrd="1" presId="urn:microsoft.com/office/officeart/2005/8/layout/cycle4"/>
    <dgm:cxn modelId="{C2AF11E1-9504-4A10-8ED8-2F578CD9FC92}" type="presOf" srcId="{488366F9-D004-48A0-A008-FB98709EACDA}" destId="{265095C7-09D5-044E-A79F-922E60E3482C}" srcOrd="0" destOrd="3" presId="urn:microsoft.com/office/officeart/2005/8/layout/cycle4"/>
    <dgm:cxn modelId="{A769B204-3B90-4304-83B4-A6810B7EC052}" type="presOf" srcId="{BF9E3A99-13C9-45DF-A7DC-62EFAED5CA38}" destId="{8EB3445A-1724-7544-80DC-5588FE6F3221}" srcOrd="1" destOrd="1" presId="urn:microsoft.com/office/officeart/2005/8/layout/cycle4"/>
    <dgm:cxn modelId="{914DBD28-8FF1-C84F-8EF3-94DDB598D2C9}" srcId="{BC09FE0C-4CBF-D144-AD52-E2759CAE2C22}" destId="{E53D5985-AF54-4F4E-A64E-F223AF3D04DC}" srcOrd="0" destOrd="0" parTransId="{CE60EB7A-4723-E84F-9E8D-466350AD8EAA}" sibTransId="{9ADA03D6-BDAD-F74B-8A10-86F65EB381B8}"/>
    <dgm:cxn modelId="{A619AD8F-D08D-48F0-8A82-71B4FBB5EF22}" srcId="{F57E9BEF-5DD2-804A-B343-60CE33C41B55}" destId="{BF9E3A99-13C9-45DF-A7DC-62EFAED5CA38}" srcOrd="1" destOrd="0" parTransId="{C8A42EE3-BA20-4464-9EA2-431CC3999427}" sibTransId="{C4088C64-1153-4C77-8965-FABFDCA7FDF1}"/>
    <dgm:cxn modelId="{47C9E924-EDF7-9F43-BE52-ED6AFDCBF37D}" type="presOf" srcId="{A60BAAE4-3396-9C46-ADE8-47CCEF3E1FA2}" destId="{8FE6D243-81AD-054D-AF71-7A65F82E1B49}" srcOrd="0" destOrd="0" presId="urn:microsoft.com/office/officeart/2005/8/layout/cycle4"/>
    <dgm:cxn modelId="{DA8512FD-C496-414B-9BD1-C3761D30B504}" type="presOf" srcId="{A60BAAE4-3396-9C46-ADE8-47CCEF3E1FA2}" destId="{AFB5F8D3-7E3A-F944-8726-CEE298FB3D51}" srcOrd="1" destOrd="0" presId="urn:microsoft.com/office/officeart/2005/8/layout/cycle4"/>
    <dgm:cxn modelId="{2535ACEE-7A25-4E47-83F4-C6EFC50C5439}" type="presOf" srcId="{488366F9-D004-48A0-A008-FB98709EACDA}" destId="{8EB3445A-1724-7544-80DC-5588FE6F3221}" srcOrd="1" destOrd="3" presId="urn:microsoft.com/office/officeart/2005/8/layout/cycle4"/>
    <dgm:cxn modelId="{ADC702DE-FA75-4B38-85C7-2A01767949B6}" type="presOf" srcId="{6582B5AA-D1C1-43EC-ACB7-829D4A6E49E8}" destId="{265095C7-09D5-044E-A79F-922E60E3482C}" srcOrd="0" destOrd="2" presId="urn:microsoft.com/office/officeart/2005/8/layout/cycle4"/>
    <dgm:cxn modelId="{22774A5B-5AF0-4217-AA50-BB6901E66517}" srcId="{F57E9BEF-5DD2-804A-B343-60CE33C41B55}" destId="{488366F9-D004-48A0-A008-FB98709EACDA}" srcOrd="3" destOrd="0" parTransId="{3636151B-8EC9-4C19-93E4-3C366F409C58}" sibTransId="{B52E77FC-9805-4F80-B94B-C46D770A6C6C}"/>
    <dgm:cxn modelId="{A1BEA3EA-6FD1-41EB-BFA3-CA6E0B606198}" type="presOf" srcId="{AA95687F-5F2A-4DF6-86CA-0A07B6168370}" destId="{37FB930F-3C62-B340-9354-AF18586731BA}" srcOrd="0" destOrd="1" presId="urn:microsoft.com/office/officeart/2005/8/layout/cycle4"/>
    <dgm:cxn modelId="{6032092B-014C-7D4F-B7D4-6FC4C6AC36FA}" srcId="{05B5836C-519B-C444-A539-BB6205EE98F2}" destId="{BC09FE0C-4CBF-D144-AD52-E2759CAE2C22}" srcOrd="0" destOrd="0" parTransId="{A7E76257-EFC5-6F4F-BE01-EC2F2DA7F7FD}" sibTransId="{BC855BEC-A6A2-5841-9838-F49FB84134DC}"/>
    <dgm:cxn modelId="{86690DA6-9112-6643-B7A7-78A3955575B7}" type="presOf" srcId="{517CF346-C71C-2741-B48F-B6EC446262CB}" destId="{8EB3445A-1724-7544-80DC-5588FE6F3221}" srcOrd="1" destOrd="0" presId="urn:microsoft.com/office/officeart/2005/8/layout/cycle4"/>
    <dgm:cxn modelId="{712C266D-EE71-1A4C-8822-028082935FA7}" type="presOf" srcId="{E53D5985-AF54-4F4E-A64E-F223AF3D04DC}" destId="{FE1095F6-A584-0E43-9A9A-83441101CAB1}" srcOrd="1" destOrd="0" presId="urn:microsoft.com/office/officeart/2005/8/layout/cycle4"/>
    <dgm:cxn modelId="{998B4D0D-634A-E74E-A0D7-CEECEE9098A6}" srcId="{2E31680E-1561-2440-A8B3-5761B5025ACC}" destId="{D9432FA1-78AF-E141-906E-CA026C6AE1B5}" srcOrd="1" destOrd="0" parTransId="{5A8C932D-B319-0A4E-BC9B-10FAE87D02A9}" sibTransId="{D0F176B7-F08A-B747-8CC1-C3189E52FA96}"/>
    <dgm:cxn modelId="{0763C6E2-730F-0D4B-B858-47B7C1B91A6C}" type="presOf" srcId="{D9432FA1-78AF-E141-906E-CA026C6AE1B5}" destId="{7D2ACE0D-739F-C140-980E-32E76A4C3ED6}" srcOrd="0" destOrd="1" presId="urn:microsoft.com/office/officeart/2005/8/layout/cycle4"/>
    <dgm:cxn modelId="{EDD2A0A2-06CD-4142-9634-D2CCF712DCE8}" type="presOf" srcId="{F57E9BEF-5DD2-804A-B343-60CE33C41B55}" destId="{5AA2E24B-C5C8-574D-BD04-DB98F3C3F26F}" srcOrd="0" destOrd="0" presId="urn:microsoft.com/office/officeart/2005/8/layout/cycle4"/>
    <dgm:cxn modelId="{E0BF88A6-B873-4A73-A50B-0D3CE1287155}" type="presOf" srcId="{AA95687F-5F2A-4DF6-86CA-0A07B6168370}" destId="{FE1095F6-A584-0E43-9A9A-83441101CAB1}" srcOrd="1" destOrd="1" presId="urn:microsoft.com/office/officeart/2005/8/layout/cycle4"/>
    <dgm:cxn modelId="{A28C5131-4A79-B443-8AF1-35CA12F53D74}" type="presOf" srcId="{517CF346-C71C-2741-B48F-B6EC446262CB}" destId="{265095C7-09D5-044E-A79F-922E60E3482C}" srcOrd="0" destOrd="0" presId="urn:microsoft.com/office/officeart/2005/8/layout/cycle4"/>
    <dgm:cxn modelId="{27D21BEE-9C57-4B49-B13D-BCB6069B09F4}" srcId="{BC09FE0C-4CBF-D144-AD52-E2759CAE2C22}" destId="{AA95687F-5F2A-4DF6-86CA-0A07B6168370}" srcOrd="1" destOrd="0" parTransId="{45E9D653-DDB1-42F3-8B05-AED3C72EA9EA}" sibTransId="{6DC9C699-DC24-4030-AFA0-340F6DFDB11D}"/>
    <dgm:cxn modelId="{7B893640-EE41-48E1-BD0A-D1292A9A60D3}" srcId="{F57E9BEF-5DD2-804A-B343-60CE33C41B55}" destId="{6582B5AA-D1C1-43EC-ACB7-829D4A6E49E8}" srcOrd="2" destOrd="0" parTransId="{046C7080-04B5-4DD6-85F0-6342171E654E}" sibTransId="{1BA08928-D43D-4C79-AC83-70E7B59211B9}"/>
    <dgm:cxn modelId="{AB0091A3-4067-5C43-86E2-733169D0A2AA}" type="presParOf" srcId="{2809EC3B-BCE9-AC49-A45E-BF6F093DFC56}" destId="{4DFE8FA8-7575-9D43-A036-4666ECB1C540}" srcOrd="0" destOrd="0" presId="urn:microsoft.com/office/officeart/2005/8/layout/cycle4"/>
    <dgm:cxn modelId="{03C3277D-D593-6A4B-B5F4-701712EDC19B}" type="presParOf" srcId="{4DFE8FA8-7575-9D43-A036-4666ECB1C540}" destId="{7A89C816-17A8-A547-AEC7-17D621444714}" srcOrd="0" destOrd="0" presId="urn:microsoft.com/office/officeart/2005/8/layout/cycle4"/>
    <dgm:cxn modelId="{C50CBBB3-F34B-A344-9DC3-EDB4B60EBC4A}" type="presParOf" srcId="{7A89C816-17A8-A547-AEC7-17D621444714}" destId="{37FB930F-3C62-B340-9354-AF18586731BA}" srcOrd="0" destOrd="0" presId="urn:microsoft.com/office/officeart/2005/8/layout/cycle4"/>
    <dgm:cxn modelId="{FB018B08-8F4D-C746-8F36-121172DED63C}" type="presParOf" srcId="{7A89C816-17A8-A547-AEC7-17D621444714}" destId="{FE1095F6-A584-0E43-9A9A-83441101CAB1}" srcOrd="1" destOrd="0" presId="urn:microsoft.com/office/officeart/2005/8/layout/cycle4"/>
    <dgm:cxn modelId="{56E9B6A2-B358-7548-AE52-368BC209A8D1}" type="presParOf" srcId="{4DFE8FA8-7575-9D43-A036-4666ECB1C540}" destId="{7528ED5E-4139-084F-B4FA-1BBB41A80B79}" srcOrd="1" destOrd="0" presId="urn:microsoft.com/office/officeart/2005/8/layout/cycle4"/>
    <dgm:cxn modelId="{D70996A3-2D45-454B-A19E-52451F0ED876}" type="presParOf" srcId="{7528ED5E-4139-084F-B4FA-1BBB41A80B79}" destId="{8FE6D243-81AD-054D-AF71-7A65F82E1B49}" srcOrd="0" destOrd="0" presId="urn:microsoft.com/office/officeart/2005/8/layout/cycle4"/>
    <dgm:cxn modelId="{D157D8C3-1260-D54C-9038-A1D9A29E27F0}" type="presParOf" srcId="{7528ED5E-4139-084F-B4FA-1BBB41A80B79}" destId="{AFB5F8D3-7E3A-F944-8726-CEE298FB3D51}" srcOrd="1" destOrd="0" presId="urn:microsoft.com/office/officeart/2005/8/layout/cycle4"/>
    <dgm:cxn modelId="{71140CF6-9FE2-6243-980E-845382499F12}" type="presParOf" srcId="{4DFE8FA8-7575-9D43-A036-4666ECB1C540}" destId="{20211376-C2AC-984A-8AFD-D5E451B9A5DD}" srcOrd="2" destOrd="0" presId="urn:microsoft.com/office/officeart/2005/8/layout/cycle4"/>
    <dgm:cxn modelId="{49CFAC8D-E505-5F4D-84C9-071DA4B8313F}" type="presParOf" srcId="{20211376-C2AC-984A-8AFD-D5E451B9A5DD}" destId="{7D2ACE0D-739F-C140-980E-32E76A4C3ED6}" srcOrd="0" destOrd="0" presId="urn:microsoft.com/office/officeart/2005/8/layout/cycle4"/>
    <dgm:cxn modelId="{AF2DAA7C-78A3-984D-8402-D67BADA35379}" type="presParOf" srcId="{20211376-C2AC-984A-8AFD-D5E451B9A5DD}" destId="{95F88935-67E2-FB46-90AF-7B440343B42D}" srcOrd="1" destOrd="0" presId="urn:microsoft.com/office/officeart/2005/8/layout/cycle4"/>
    <dgm:cxn modelId="{1F276BA3-3984-474D-8DC2-F5A36DAC62A6}" type="presParOf" srcId="{4DFE8FA8-7575-9D43-A036-4666ECB1C540}" destId="{844D06F9-FD39-EA46-B2B4-48267BC8152F}" srcOrd="3" destOrd="0" presId="urn:microsoft.com/office/officeart/2005/8/layout/cycle4"/>
    <dgm:cxn modelId="{361C8E6F-6399-7947-B106-385001EFFCB0}" type="presParOf" srcId="{844D06F9-FD39-EA46-B2B4-48267BC8152F}" destId="{265095C7-09D5-044E-A79F-922E60E3482C}" srcOrd="0" destOrd="0" presId="urn:microsoft.com/office/officeart/2005/8/layout/cycle4"/>
    <dgm:cxn modelId="{4996D433-2E73-9644-8847-C262898CC6C9}" type="presParOf" srcId="{844D06F9-FD39-EA46-B2B4-48267BC8152F}" destId="{8EB3445A-1724-7544-80DC-5588FE6F3221}" srcOrd="1" destOrd="0" presId="urn:microsoft.com/office/officeart/2005/8/layout/cycle4"/>
    <dgm:cxn modelId="{521D8440-D8FC-0740-A6D4-6A0388D86258}" type="presParOf" srcId="{4DFE8FA8-7575-9D43-A036-4666ECB1C540}" destId="{0809F732-D649-E947-9E37-FD9580BF4393}" srcOrd="4" destOrd="0" presId="urn:microsoft.com/office/officeart/2005/8/layout/cycle4"/>
    <dgm:cxn modelId="{2AB00364-4DE7-F945-AA62-76C8B3DF506D}" type="presParOf" srcId="{2809EC3B-BCE9-AC49-A45E-BF6F093DFC56}" destId="{681F575F-B506-0E4C-851A-145527D9916F}" srcOrd="1" destOrd="0" presId="urn:microsoft.com/office/officeart/2005/8/layout/cycle4"/>
    <dgm:cxn modelId="{B7C0460D-5B0C-7745-BEE8-FC8D163B5EB5}" type="presParOf" srcId="{681F575F-B506-0E4C-851A-145527D9916F}" destId="{90364F32-0781-794B-8108-78B1E99B0972}" srcOrd="0" destOrd="0" presId="urn:microsoft.com/office/officeart/2005/8/layout/cycle4"/>
    <dgm:cxn modelId="{53E96D5C-8497-4445-93F7-817F5ECD4263}" type="presParOf" srcId="{681F575F-B506-0E4C-851A-145527D9916F}" destId="{D23EFA4E-B6F7-F14A-B3EF-335D2E616E70}" srcOrd="1" destOrd="0" presId="urn:microsoft.com/office/officeart/2005/8/layout/cycle4"/>
    <dgm:cxn modelId="{D99DEFA7-D0BD-5642-9C27-1574D5C1C823}" type="presParOf" srcId="{681F575F-B506-0E4C-851A-145527D9916F}" destId="{F4A5AA9E-F405-2643-A462-09953381D0DC}" srcOrd="2" destOrd="0" presId="urn:microsoft.com/office/officeart/2005/8/layout/cycle4"/>
    <dgm:cxn modelId="{0C486C3E-4F6C-AD43-A61F-4698913C625D}" type="presParOf" srcId="{681F575F-B506-0E4C-851A-145527D9916F}" destId="{5AA2E24B-C5C8-574D-BD04-DB98F3C3F26F}" srcOrd="3" destOrd="0" presId="urn:microsoft.com/office/officeart/2005/8/layout/cycle4"/>
    <dgm:cxn modelId="{DD8917D1-889A-9742-A100-F2B9F98970C2}" type="presParOf" srcId="{681F575F-B506-0E4C-851A-145527D9916F}" destId="{E5F3727D-6102-0A46-A2E8-5D47B5650107}" srcOrd="4" destOrd="0" presId="urn:microsoft.com/office/officeart/2005/8/layout/cycle4"/>
    <dgm:cxn modelId="{D7A63318-E6A6-984A-B7CA-F66210AC5D8B}" type="presParOf" srcId="{2809EC3B-BCE9-AC49-A45E-BF6F093DFC56}" destId="{AB27D471-A395-444A-A3D3-EB169B5CDF87}" srcOrd="2" destOrd="0" presId="urn:microsoft.com/office/officeart/2005/8/layout/cycle4"/>
    <dgm:cxn modelId="{65EBA7C5-57B0-B743-9F29-B1D84AEC2F03}" type="presParOf" srcId="{2809EC3B-BCE9-AC49-A45E-BF6F093DFC56}" destId="{CD880F59-2117-4440-95C1-3938333F2EB6}"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C1FAF0-D590-7F45-B211-4DACB7B7DBA6}" type="doc">
      <dgm:prSet loTypeId="urn:microsoft.com/office/officeart/2005/8/layout/pyramid2" loCatId="" qsTypeId="urn:microsoft.com/office/officeart/2005/8/quickstyle/simple1" qsCatId="simple" csTypeId="urn:microsoft.com/office/officeart/2005/8/colors/accent1_2" csCatId="accent1" phldr="1"/>
      <dgm:spPr/>
    </dgm:pt>
    <dgm:pt modelId="{5CBF7D5D-57FB-C94D-9118-0D6038EBE1FC}">
      <dgm:prSet phldrT="[Tekst]" custT="1"/>
      <dgm:spPr/>
      <dgm:t>
        <a:bodyPr/>
        <a:lstStyle/>
        <a:p>
          <a:r>
            <a:rPr lang="pl-PL" sz="1100" b="1" dirty="0" err="1"/>
            <a:t>Benefits</a:t>
          </a:r>
          <a:endParaRPr lang="pl-PL" sz="1100" b="1" dirty="0"/>
        </a:p>
        <a:p>
          <a:r>
            <a:rPr lang="it-IT" sz="900" dirty="0" smtClean="0"/>
            <a:t>Salute, equilibrio vita privata e lavoro</a:t>
          </a:r>
          <a:endParaRPr lang="pl-PL" sz="900" dirty="0"/>
        </a:p>
      </dgm:t>
    </dgm:pt>
    <dgm:pt modelId="{6CC5281E-49DF-3046-BD34-C1D0E41E2416}" type="parTrans" cxnId="{BA0F79FC-3B44-3949-A370-DD879650EF02}">
      <dgm:prSet/>
      <dgm:spPr/>
      <dgm:t>
        <a:bodyPr/>
        <a:lstStyle/>
        <a:p>
          <a:endParaRPr lang="pl-PL"/>
        </a:p>
      </dgm:t>
    </dgm:pt>
    <dgm:pt modelId="{DC8C085C-8AA1-8B4D-8833-C3CBFF2FDB14}" type="sibTrans" cxnId="{BA0F79FC-3B44-3949-A370-DD879650EF02}">
      <dgm:prSet/>
      <dgm:spPr/>
      <dgm:t>
        <a:bodyPr/>
        <a:lstStyle/>
        <a:p>
          <a:endParaRPr lang="pl-PL"/>
        </a:p>
      </dgm:t>
    </dgm:pt>
    <dgm:pt modelId="{59222E2D-51B6-4E48-96B7-81E9E5358500}">
      <dgm:prSet phldrT="[Tekst]" custT="1"/>
      <dgm:spPr/>
      <dgm:t>
        <a:bodyPr/>
        <a:lstStyle/>
        <a:p>
          <a:r>
            <a:rPr lang="pl-PL" sz="1100" b="1" dirty="0" smtClean="0"/>
            <a:t>Incentiv</a:t>
          </a:r>
          <a:r>
            <a:rPr lang="it-IT" sz="1100" b="1" dirty="0" smtClean="0"/>
            <a:t>i</a:t>
          </a:r>
          <a:endParaRPr lang="pl-PL" sz="1100" b="1" dirty="0"/>
        </a:p>
        <a:p>
          <a:r>
            <a:rPr lang="it-IT" sz="900" dirty="0" smtClean="0"/>
            <a:t>Incentivi a breve e lungo termine (anche incentivi di squadra)</a:t>
          </a:r>
          <a:endParaRPr lang="pl-PL" sz="900" dirty="0"/>
        </a:p>
      </dgm:t>
    </dgm:pt>
    <dgm:pt modelId="{65BFE5AA-7737-3C45-A874-0AF56BE302BE}" type="parTrans" cxnId="{A6305769-B7A2-C844-B0C8-B6BA111B8409}">
      <dgm:prSet/>
      <dgm:spPr/>
      <dgm:t>
        <a:bodyPr/>
        <a:lstStyle/>
        <a:p>
          <a:endParaRPr lang="pl-PL"/>
        </a:p>
      </dgm:t>
    </dgm:pt>
    <dgm:pt modelId="{497FECFD-E10B-7C41-A001-0F1F86DB4325}" type="sibTrans" cxnId="{A6305769-B7A2-C844-B0C8-B6BA111B8409}">
      <dgm:prSet/>
      <dgm:spPr/>
      <dgm:t>
        <a:bodyPr/>
        <a:lstStyle/>
        <a:p>
          <a:endParaRPr lang="pl-PL"/>
        </a:p>
      </dgm:t>
    </dgm:pt>
    <dgm:pt modelId="{AEBC2F53-C70D-264C-B658-063066EAA64C}">
      <dgm:prSet phldrT="[Tekst]" custT="1"/>
      <dgm:spPr/>
      <dgm:t>
        <a:bodyPr/>
        <a:lstStyle/>
        <a:p>
          <a:r>
            <a:rPr lang="it-IT" sz="1100" b="1" dirty="0" smtClean="0"/>
            <a:t>Stipendio base</a:t>
          </a:r>
          <a:endParaRPr lang="pl-PL" sz="1100" b="1" dirty="0"/>
        </a:p>
      </dgm:t>
    </dgm:pt>
    <dgm:pt modelId="{0E3EC345-A638-F345-A39C-C2425C42D5E3}" type="parTrans" cxnId="{A54ADA18-37F6-C143-973A-5D6AA439CCC0}">
      <dgm:prSet/>
      <dgm:spPr/>
      <dgm:t>
        <a:bodyPr/>
        <a:lstStyle/>
        <a:p>
          <a:endParaRPr lang="pl-PL"/>
        </a:p>
      </dgm:t>
    </dgm:pt>
    <dgm:pt modelId="{B319F934-CCD2-6247-9D59-46196033B471}" type="sibTrans" cxnId="{A54ADA18-37F6-C143-973A-5D6AA439CCC0}">
      <dgm:prSet/>
      <dgm:spPr/>
      <dgm:t>
        <a:bodyPr/>
        <a:lstStyle/>
        <a:p>
          <a:endParaRPr lang="pl-PL"/>
        </a:p>
      </dgm:t>
    </dgm:pt>
    <dgm:pt modelId="{059CE469-D223-E345-BB8E-CCB53A04024F}" type="pres">
      <dgm:prSet presAssocID="{69C1FAF0-D590-7F45-B211-4DACB7B7DBA6}" presName="compositeShape" presStyleCnt="0">
        <dgm:presLayoutVars>
          <dgm:dir/>
          <dgm:resizeHandles/>
        </dgm:presLayoutVars>
      </dgm:prSet>
      <dgm:spPr/>
    </dgm:pt>
    <dgm:pt modelId="{88DB6816-BFE6-A94D-8630-455280727902}" type="pres">
      <dgm:prSet presAssocID="{69C1FAF0-D590-7F45-B211-4DACB7B7DBA6}" presName="pyramid" presStyleLbl="node1" presStyleIdx="0" presStyleCnt="1"/>
      <dgm:spPr/>
    </dgm:pt>
    <dgm:pt modelId="{EE898383-B95A-D843-90AF-EA4A276C431E}" type="pres">
      <dgm:prSet presAssocID="{69C1FAF0-D590-7F45-B211-4DACB7B7DBA6}" presName="theList" presStyleCnt="0"/>
      <dgm:spPr/>
    </dgm:pt>
    <dgm:pt modelId="{95E6C211-5E6C-1D4F-BFE4-E697076EA73A}" type="pres">
      <dgm:prSet presAssocID="{5CBF7D5D-57FB-C94D-9118-0D6038EBE1FC}" presName="aNode" presStyleLbl="fgAcc1" presStyleIdx="0" presStyleCnt="3" custLinFactY="34408" custLinFactNeighborX="-16586" custLinFactNeighborY="100000">
        <dgm:presLayoutVars>
          <dgm:bulletEnabled val="1"/>
        </dgm:presLayoutVars>
      </dgm:prSet>
      <dgm:spPr/>
      <dgm:t>
        <a:bodyPr/>
        <a:lstStyle/>
        <a:p>
          <a:endParaRPr lang="it-IT"/>
        </a:p>
      </dgm:t>
    </dgm:pt>
    <dgm:pt modelId="{0D66BF44-1DA1-6D4D-8AFF-D122D88ED357}" type="pres">
      <dgm:prSet presAssocID="{5CBF7D5D-57FB-C94D-9118-0D6038EBE1FC}" presName="aSpace" presStyleCnt="0"/>
      <dgm:spPr/>
    </dgm:pt>
    <dgm:pt modelId="{ED4ABA20-2DE4-2047-AB88-0E957A118FDA}" type="pres">
      <dgm:prSet presAssocID="{59222E2D-51B6-4E48-96B7-81E9E5358500}" presName="aNode" presStyleLbl="fgAcc1" presStyleIdx="1" presStyleCnt="3" custScaleX="98319" custScaleY="90828" custLinFactY="31854" custLinFactNeighborX="-15688" custLinFactNeighborY="100000">
        <dgm:presLayoutVars>
          <dgm:bulletEnabled val="1"/>
        </dgm:presLayoutVars>
      </dgm:prSet>
      <dgm:spPr/>
      <dgm:t>
        <a:bodyPr/>
        <a:lstStyle/>
        <a:p>
          <a:endParaRPr lang="it-IT"/>
        </a:p>
      </dgm:t>
    </dgm:pt>
    <dgm:pt modelId="{98DB6812-319A-8041-A889-E83EEEA5755A}" type="pres">
      <dgm:prSet presAssocID="{59222E2D-51B6-4E48-96B7-81E9E5358500}" presName="aSpace" presStyleCnt="0"/>
      <dgm:spPr/>
    </dgm:pt>
    <dgm:pt modelId="{E35B9D7D-388E-324B-A922-8D7A02ECCF1E}" type="pres">
      <dgm:prSet presAssocID="{AEBC2F53-C70D-264C-B658-063066EAA64C}" presName="aNode" presStyleLbl="fgAcc1" presStyleIdx="2" presStyleCnt="3" custScaleX="102309" custScaleY="132743" custLinFactY="29463" custLinFactNeighborX="-14764" custLinFactNeighborY="100000">
        <dgm:presLayoutVars>
          <dgm:bulletEnabled val="1"/>
        </dgm:presLayoutVars>
      </dgm:prSet>
      <dgm:spPr/>
      <dgm:t>
        <a:bodyPr/>
        <a:lstStyle/>
        <a:p>
          <a:endParaRPr lang="it-IT"/>
        </a:p>
      </dgm:t>
    </dgm:pt>
    <dgm:pt modelId="{FD64EBE1-ED39-724E-BBB6-A8231B8A62D7}" type="pres">
      <dgm:prSet presAssocID="{AEBC2F53-C70D-264C-B658-063066EAA64C}" presName="aSpace" presStyleCnt="0"/>
      <dgm:spPr/>
    </dgm:pt>
  </dgm:ptLst>
  <dgm:cxnLst>
    <dgm:cxn modelId="{BA0F79FC-3B44-3949-A370-DD879650EF02}" srcId="{69C1FAF0-D590-7F45-B211-4DACB7B7DBA6}" destId="{5CBF7D5D-57FB-C94D-9118-0D6038EBE1FC}" srcOrd="0" destOrd="0" parTransId="{6CC5281E-49DF-3046-BD34-C1D0E41E2416}" sibTransId="{DC8C085C-8AA1-8B4D-8833-C3CBFF2FDB14}"/>
    <dgm:cxn modelId="{833106B4-1B97-BD4F-9E79-AA3B8EDCA910}" type="presOf" srcId="{5CBF7D5D-57FB-C94D-9118-0D6038EBE1FC}" destId="{95E6C211-5E6C-1D4F-BFE4-E697076EA73A}" srcOrd="0" destOrd="0" presId="urn:microsoft.com/office/officeart/2005/8/layout/pyramid2"/>
    <dgm:cxn modelId="{7A32E024-B55F-3947-9F59-A53B7701EFB5}" type="presOf" srcId="{59222E2D-51B6-4E48-96B7-81E9E5358500}" destId="{ED4ABA20-2DE4-2047-AB88-0E957A118FDA}" srcOrd="0" destOrd="0" presId="urn:microsoft.com/office/officeart/2005/8/layout/pyramid2"/>
    <dgm:cxn modelId="{A54ADA18-37F6-C143-973A-5D6AA439CCC0}" srcId="{69C1FAF0-D590-7F45-B211-4DACB7B7DBA6}" destId="{AEBC2F53-C70D-264C-B658-063066EAA64C}" srcOrd="2" destOrd="0" parTransId="{0E3EC345-A638-F345-A39C-C2425C42D5E3}" sibTransId="{B319F934-CCD2-6247-9D59-46196033B471}"/>
    <dgm:cxn modelId="{431B4221-6CED-934A-975B-A320F1BA75DE}" type="presOf" srcId="{69C1FAF0-D590-7F45-B211-4DACB7B7DBA6}" destId="{059CE469-D223-E345-BB8E-CCB53A04024F}" srcOrd="0" destOrd="0" presId="urn:microsoft.com/office/officeart/2005/8/layout/pyramid2"/>
    <dgm:cxn modelId="{9D126B91-5F33-3444-BFE4-25DE3E26928E}" type="presOf" srcId="{AEBC2F53-C70D-264C-B658-063066EAA64C}" destId="{E35B9D7D-388E-324B-A922-8D7A02ECCF1E}" srcOrd="0" destOrd="0" presId="urn:microsoft.com/office/officeart/2005/8/layout/pyramid2"/>
    <dgm:cxn modelId="{A6305769-B7A2-C844-B0C8-B6BA111B8409}" srcId="{69C1FAF0-D590-7F45-B211-4DACB7B7DBA6}" destId="{59222E2D-51B6-4E48-96B7-81E9E5358500}" srcOrd="1" destOrd="0" parTransId="{65BFE5AA-7737-3C45-A874-0AF56BE302BE}" sibTransId="{497FECFD-E10B-7C41-A001-0F1F86DB4325}"/>
    <dgm:cxn modelId="{6D075E1B-42C6-6B41-AF9F-BF132ABC22FB}" type="presParOf" srcId="{059CE469-D223-E345-BB8E-CCB53A04024F}" destId="{88DB6816-BFE6-A94D-8630-455280727902}" srcOrd="0" destOrd="0" presId="urn:microsoft.com/office/officeart/2005/8/layout/pyramid2"/>
    <dgm:cxn modelId="{88F81D0A-5F44-B645-8B79-2FA3ABB6F116}" type="presParOf" srcId="{059CE469-D223-E345-BB8E-CCB53A04024F}" destId="{EE898383-B95A-D843-90AF-EA4A276C431E}" srcOrd="1" destOrd="0" presId="urn:microsoft.com/office/officeart/2005/8/layout/pyramid2"/>
    <dgm:cxn modelId="{FA4CD7EB-37A3-5148-8729-925E805F75CF}" type="presParOf" srcId="{EE898383-B95A-D843-90AF-EA4A276C431E}" destId="{95E6C211-5E6C-1D4F-BFE4-E697076EA73A}" srcOrd="0" destOrd="0" presId="urn:microsoft.com/office/officeart/2005/8/layout/pyramid2"/>
    <dgm:cxn modelId="{E9516DD3-0FEC-A349-963A-7B1A1E2DE1A4}" type="presParOf" srcId="{EE898383-B95A-D843-90AF-EA4A276C431E}" destId="{0D66BF44-1DA1-6D4D-8AFF-D122D88ED357}" srcOrd="1" destOrd="0" presId="urn:microsoft.com/office/officeart/2005/8/layout/pyramid2"/>
    <dgm:cxn modelId="{B863F8C7-C913-1847-A572-CAD324C3325D}" type="presParOf" srcId="{EE898383-B95A-D843-90AF-EA4A276C431E}" destId="{ED4ABA20-2DE4-2047-AB88-0E957A118FDA}" srcOrd="2" destOrd="0" presId="urn:microsoft.com/office/officeart/2005/8/layout/pyramid2"/>
    <dgm:cxn modelId="{4D4307D3-EE4D-354F-985B-F32F5DBB84E7}" type="presParOf" srcId="{EE898383-B95A-D843-90AF-EA4A276C431E}" destId="{98DB6812-319A-8041-A889-E83EEEA5755A}" srcOrd="3" destOrd="0" presId="urn:microsoft.com/office/officeart/2005/8/layout/pyramid2"/>
    <dgm:cxn modelId="{56ED388F-95D3-994A-B650-43A985FD4D1E}" type="presParOf" srcId="{EE898383-B95A-D843-90AF-EA4A276C431E}" destId="{E35B9D7D-388E-324B-A922-8D7A02ECCF1E}" srcOrd="4" destOrd="0" presId="urn:microsoft.com/office/officeart/2005/8/layout/pyramid2"/>
    <dgm:cxn modelId="{AF7FCFD9-598B-F74B-B32C-F696B9C19590}" type="presParOf" srcId="{EE898383-B95A-D843-90AF-EA4A276C431E}" destId="{FD64EBE1-ED39-724E-BBB6-A8231B8A62D7}"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B0643B-5C7A-4F19-B7E6-5B48C4D36CD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pl-PL"/>
        </a:p>
      </dgm:t>
    </dgm:pt>
    <dgm:pt modelId="{C7A9D6E0-7B06-4FF0-B2C9-7240E5E7D191}">
      <dgm:prSet phldrT="[Tekst]" custT="1"/>
      <dgm:spPr>
        <a:xfrm>
          <a:off x="1584198" y="988695"/>
          <a:ext cx="1357884" cy="659130"/>
        </a:xfrm>
        <a:prstGeom prst="roundRect">
          <a:avLst/>
        </a:prstGeom>
        <a:solidFill>
          <a:srgbClr val="5B9BD5">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it-IT" sz="1200" b="1" dirty="0" smtClean="0">
              <a:solidFill>
                <a:srgbClr val="FF0000"/>
              </a:solidFill>
              <a:latin typeface="Calibri" panose="020F0502020204030204"/>
              <a:ea typeface="+mn-ea"/>
              <a:cs typeface="+mn-cs"/>
            </a:rPr>
            <a:t>Comportamento e atteggiamento dei dipendenti desiderato</a:t>
          </a:r>
          <a:endParaRPr lang="pl-PL" sz="1200" b="1" dirty="0">
            <a:solidFill>
              <a:srgbClr val="FF0000"/>
            </a:solidFill>
            <a:latin typeface="Calibri" panose="020F0502020204030204"/>
            <a:ea typeface="+mn-ea"/>
            <a:cs typeface="+mn-cs"/>
          </a:endParaRPr>
        </a:p>
      </dgm:t>
    </dgm:pt>
    <dgm:pt modelId="{8FB3474C-6613-424F-ABE1-F4D6E400FA80}" type="parTrans" cxnId="{BA258A65-4CEE-42D4-9283-89A5B3F01E98}">
      <dgm:prSet/>
      <dgm:spPr/>
      <dgm:t>
        <a:bodyPr/>
        <a:lstStyle/>
        <a:p>
          <a:endParaRPr lang="pl-PL"/>
        </a:p>
      </dgm:t>
    </dgm:pt>
    <dgm:pt modelId="{5E11CD75-3CE7-46CB-8B4D-A1B766B8A95D}" type="sibTrans" cxnId="{BA258A65-4CEE-42D4-9283-89A5B3F01E98}">
      <dgm:prSet/>
      <dgm:spPr/>
      <dgm:t>
        <a:bodyPr/>
        <a:lstStyle/>
        <a:p>
          <a:endParaRPr lang="pl-PL"/>
        </a:p>
      </dgm:t>
    </dgm:pt>
    <dgm:pt modelId="{5C622311-42FF-4A89-9DCE-E7B63E484278}">
      <dgm:prSet phldrT="[Tekst]" custT="1"/>
      <dgm:spPr>
        <a:xfrm>
          <a:off x="2263140" y="0"/>
          <a:ext cx="2263140" cy="1318260"/>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it-IT" sz="1200" b="1" dirty="0" smtClean="0">
              <a:solidFill>
                <a:sysClr val="window" lastClr="FFFFFF"/>
              </a:solidFill>
              <a:latin typeface="Calibri" panose="020F0502020204030204"/>
              <a:ea typeface="+mn-ea"/>
              <a:cs typeface="+mn-cs"/>
            </a:rPr>
            <a:t>Premi non monetari- benefits</a:t>
          </a:r>
          <a:endParaRPr lang="pl-PL" sz="1200" b="1" dirty="0">
            <a:solidFill>
              <a:sysClr val="window" lastClr="FFFFFF"/>
            </a:solidFill>
            <a:latin typeface="Calibri" panose="020F0502020204030204"/>
            <a:ea typeface="+mn-ea"/>
            <a:cs typeface="+mn-cs"/>
          </a:endParaRPr>
        </a:p>
        <a:p>
          <a:pPr>
            <a:buNone/>
          </a:pPr>
          <a:r>
            <a:rPr lang="pl-PL" sz="1200" dirty="0" smtClean="0">
              <a:solidFill>
                <a:sysClr val="window" lastClr="FFFFFF"/>
              </a:solidFill>
              <a:latin typeface="Calibri" panose="020F0502020204030204"/>
              <a:ea typeface="+mn-ea"/>
              <a:cs typeface="+mn-cs"/>
            </a:rPr>
            <a:t>Pension</a:t>
          </a:r>
          <a:r>
            <a:rPr lang="it-IT" sz="1200" dirty="0" smtClean="0">
              <a:solidFill>
                <a:sysClr val="window" lastClr="FFFFFF"/>
              </a:solidFill>
              <a:latin typeface="Calibri" panose="020F0502020204030204"/>
              <a:ea typeface="+mn-ea"/>
              <a:cs typeface="+mn-cs"/>
            </a:rPr>
            <a:t>i</a:t>
          </a:r>
          <a:r>
            <a:rPr lang="pl-PL" sz="1200" dirty="0" smtClean="0">
              <a:solidFill>
                <a:sysClr val="window" lastClr="FFFFFF"/>
              </a:solidFill>
              <a:latin typeface="Calibri" panose="020F0502020204030204"/>
              <a:ea typeface="+mn-ea"/>
              <a:cs typeface="+mn-cs"/>
            </a:rPr>
            <a:t>, </a:t>
          </a:r>
          <a:r>
            <a:rPr lang="it-IT" sz="1200" dirty="0" smtClean="0">
              <a:solidFill>
                <a:sysClr val="window" lastClr="FFFFFF"/>
              </a:solidFill>
              <a:latin typeface="Calibri" panose="020F0502020204030204"/>
              <a:ea typeface="+mn-ea"/>
              <a:cs typeface="+mn-cs"/>
            </a:rPr>
            <a:t>vacanze</a:t>
          </a:r>
          <a:r>
            <a:rPr lang="pl-PL" sz="1200" dirty="0" smtClean="0">
              <a:solidFill>
                <a:sysClr val="window" lastClr="FFFFFF"/>
              </a:solidFill>
              <a:latin typeface="Calibri" panose="020F0502020204030204"/>
              <a:ea typeface="+mn-ea"/>
              <a:cs typeface="+mn-cs"/>
            </a:rPr>
            <a:t>, </a:t>
          </a:r>
          <a:r>
            <a:rPr lang="it-IT" sz="1200" dirty="0" smtClean="0">
              <a:solidFill>
                <a:sysClr val="window" lastClr="FFFFFF"/>
              </a:solidFill>
              <a:latin typeface="Calibri" panose="020F0502020204030204"/>
              <a:ea typeface="+mn-ea"/>
              <a:cs typeface="+mn-cs"/>
            </a:rPr>
            <a:t>salute</a:t>
          </a:r>
          <a:r>
            <a:rPr lang="pl-PL" sz="1200" smtClean="0">
              <a:solidFill>
                <a:sysClr val="window" lastClr="FFFFFF"/>
              </a:solidFill>
              <a:latin typeface="Calibri" panose="020F0502020204030204"/>
              <a:ea typeface="+mn-ea"/>
              <a:cs typeface="+mn-cs"/>
            </a:rPr>
            <a:t>, other perks, flexibility etc</a:t>
          </a:r>
          <a:r>
            <a:rPr lang="pl-PL" sz="1200" dirty="0">
              <a:solidFill>
                <a:sysClr val="window" lastClr="FFFFFF"/>
              </a:solidFill>
              <a:latin typeface="Calibri" panose="020F0502020204030204"/>
              <a:ea typeface="+mn-ea"/>
              <a:cs typeface="+mn-cs"/>
            </a:rPr>
            <a:t>. </a:t>
          </a:r>
        </a:p>
      </dgm:t>
    </dgm:pt>
    <dgm:pt modelId="{913075EC-8364-47FA-AAEF-558F9AE4ECFE}" type="parTrans" cxnId="{90F9A085-B039-4F5F-BDAD-1B252E14CBAF}">
      <dgm:prSet/>
      <dgm:spPr/>
      <dgm:t>
        <a:bodyPr/>
        <a:lstStyle/>
        <a:p>
          <a:endParaRPr lang="pl-PL"/>
        </a:p>
      </dgm:t>
    </dgm:pt>
    <dgm:pt modelId="{665E42FF-4B45-46B5-B508-C934492B0F97}" type="sibTrans" cxnId="{90F9A085-B039-4F5F-BDAD-1B252E14CBAF}">
      <dgm:prSet/>
      <dgm:spPr/>
      <dgm:t>
        <a:bodyPr/>
        <a:lstStyle/>
        <a:p>
          <a:endParaRPr lang="pl-PL"/>
        </a:p>
      </dgm:t>
    </dgm:pt>
    <dgm:pt modelId="{B436FF42-113C-4913-8A7B-E61CFB3909C4}">
      <dgm:prSet phldrT="[Tekst]" custT="1"/>
      <dgm:spPr>
        <a:xfrm rot="10800000">
          <a:off x="0" y="1318260"/>
          <a:ext cx="2263140" cy="1318260"/>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it-IT" sz="1200" b="1" dirty="0" smtClean="0">
              <a:solidFill>
                <a:sysClr val="window" lastClr="FFFFFF"/>
              </a:solidFill>
              <a:latin typeface="Calibri" panose="020F0502020204030204"/>
              <a:ea typeface="+mn-ea"/>
              <a:cs typeface="+mn-cs"/>
            </a:rPr>
            <a:t>Rete di sviluppo e formazione</a:t>
          </a:r>
        </a:p>
        <a:p>
          <a:r>
            <a:rPr lang="it-IT" sz="1200" b="0" dirty="0" smtClean="0">
              <a:solidFill>
                <a:sysClr val="window" lastClr="FFFFFF"/>
              </a:solidFill>
              <a:latin typeface="Calibri" panose="020F0502020204030204"/>
              <a:ea typeface="+mn-ea"/>
              <a:cs typeface="+mn-cs"/>
            </a:rPr>
            <a:t>formazione sul lavoro, gestione delle prestazioni, sviluppo della carriera, pianificazione della successione</a:t>
          </a:r>
          <a:endParaRPr lang="pl-PL" sz="700" b="0" dirty="0">
            <a:solidFill>
              <a:sysClr val="window" lastClr="FFFFFF"/>
            </a:solidFill>
            <a:latin typeface="Calibri" panose="020F0502020204030204"/>
            <a:ea typeface="+mn-ea"/>
            <a:cs typeface="+mn-cs"/>
          </a:endParaRPr>
        </a:p>
      </dgm:t>
    </dgm:pt>
    <dgm:pt modelId="{BACACFD7-CF03-4F2C-8A06-92D328148F0A}" type="parTrans" cxnId="{E0AAFE9B-8722-46EC-9972-1F4C59B27341}">
      <dgm:prSet/>
      <dgm:spPr/>
      <dgm:t>
        <a:bodyPr/>
        <a:lstStyle/>
        <a:p>
          <a:endParaRPr lang="pl-PL"/>
        </a:p>
      </dgm:t>
    </dgm:pt>
    <dgm:pt modelId="{5A4642DB-040B-4E10-8579-A2191B02C1B8}" type="sibTrans" cxnId="{E0AAFE9B-8722-46EC-9972-1F4C59B27341}">
      <dgm:prSet/>
      <dgm:spPr/>
      <dgm:t>
        <a:bodyPr/>
        <a:lstStyle/>
        <a:p>
          <a:endParaRPr lang="pl-PL"/>
        </a:p>
      </dgm:t>
    </dgm:pt>
    <dgm:pt modelId="{120F442C-2EE5-4E6E-B8FC-3FA8E50483B6}">
      <dgm:prSet phldrT="[Tekst]" custT="1"/>
      <dgm:spPr>
        <a:xfrm rot="16200000">
          <a:off x="472440" y="-472440"/>
          <a:ext cx="1318260" cy="2263140"/>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it-IT" sz="1200" b="1" dirty="0" smtClean="0">
              <a:solidFill>
                <a:sysClr val="window" lastClr="FFFFFF"/>
              </a:solidFill>
              <a:latin typeface="Calibri" panose="020F0502020204030204"/>
              <a:ea typeface="+mn-ea"/>
              <a:cs typeface="+mn-cs"/>
            </a:rPr>
            <a:t>Premi monetari - Paga</a:t>
          </a:r>
          <a:endParaRPr lang="pl-PL" sz="1200" b="1" dirty="0">
            <a:solidFill>
              <a:sysClr val="window" lastClr="FFFFFF"/>
            </a:solidFill>
            <a:latin typeface="Calibri" panose="020F0502020204030204"/>
            <a:ea typeface="+mn-ea"/>
            <a:cs typeface="+mn-cs"/>
          </a:endParaRPr>
        </a:p>
        <a:p>
          <a:pPr>
            <a:buNone/>
          </a:pPr>
          <a:r>
            <a:rPr lang="it-IT" sz="1200" dirty="0" smtClean="0">
              <a:solidFill>
                <a:sysClr val="window" lastClr="FFFFFF"/>
              </a:solidFill>
              <a:latin typeface="Calibri" panose="020F0502020204030204"/>
              <a:ea typeface="+mn-ea"/>
              <a:cs typeface="+mn-cs"/>
            </a:rPr>
            <a:t>stipendi</a:t>
          </a:r>
          <a:r>
            <a:rPr lang="pl-PL" sz="1200" dirty="0" smtClean="0">
              <a:solidFill>
                <a:sysClr val="window" lastClr="FFFFFF"/>
              </a:solidFill>
              <a:latin typeface="Calibri" panose="020F0502020204030204"/>
              <a:ea typeface="+mn-ea"/>
              <a:cs typeface="+mn-cs"/>
            </a:rPr>
            <a:t>, </a:t>
          </a:r>
          <a:endParaRPr lang="pl-PL" sz="1200" dirty="0">
            <a:solidFill>
              <a:sysClr val="window" lastClr="FFFFFF"/>
            </a:solidFill>
            <a:latin typeface="Calibri" panose="020F0502020204030204"/>
            <a:ea typeface="+mn-ea"/>
            <a:cs typeface="+mn-cs"/>
          </a:endParaRPr>
        </a:p>
        <a:p>
          <a:pPr>
            <a:buNone/>
          </a:pPr>
          <a:r>
            <a:rPr lang="it-IT" sz="1200" dirty="0" smtClean="0">
              <a:solidFill>
                <a:sysClr val="window" lastClr="FFFFFF"/>
              </a:solidFill>
              <a:latin typeface="Calibri" panose="020F0502020204030204"/>
              <a:ea typeface="+mn-ea"/>
              <a:cs typeface="+mn-cs"/>
            </a:rPr>
            <a:t>Premi variabili</a:t>
          </a:r>
          <a:r>
            <a:rPr lang="pl-PL" sz="1200" dirty="0" smtClean="0">
              <a:solidFill>
                <a:sysClr val="window" lastClr="FFFFFF"/>
              </a:solidFill>
              <a:latin typeface="Calibri" panose="020F0502020204030204"/>
              <a:ea typeface="+mn-ea"/>
              <a:cs typeface="+mn-cs"/>
            </a:rPr>
            <a:t> (</a:t>
          </a:r>
          <a:r>
            <a:rPr lang="it-IT" sz="1200" dirty="0" smtClean="0">
              <a:solidFill>
                <a:sysClr val="window" lastClr="FFFFFF"/>
              </a:solidFill>
              <a:latin typeface="Calibri" panose="020F0502020204030204"/>
              <a:ea typeface="+mn-ea"/>
              <a:cs typeface="+mn-cs"/>
            </a:rPr>
            <a:t>bonus monetari</a:t>
          </a:r>
          <a:r>
            <a:rPr lang="pl-PL" sz="1200" dirty="0" smtClean="0">
              <a:solidFill>
                <a:sysClr val="window" lastClr="FFFFFF"/>
              </a:solidFill>
              <a:latin typeface="Calibri" panose="020F0502020204030204"/>
              <a:ea typeface="+mn-ea"/>
              <a:cs typeface="+mn-cs"/>
            </a:rPr>
            <a:t>, </a:t>
          </a:r>
          <a:endParaRPr lang="pl-PL" sz="1200" dirty="0">
            <a:solidFill>
              <a:sysClr val="window" lastClr="FFFFFF"/>
            </a:solidFill>
            <a:latin typeface="Calibri" panose="020F0502020204030204"/>
            <a:ea typeface="+mn-ea"/>
            <a:cs typeface="+mn-cs"/>
          </a:endParaRPr>
        </a:p>
        <a:p>
          <a:pPr>
            <a:buNone/>
          </a:pPr>
          <a:r>
            <a:rPr lang="it-IT" sz="1200" dirty="0" smtClean="0">
              <a:solidFill>
                <a:sysClr val="window" lastClr="FFFFFF"/>
              </a:solidFill>
              <a:latin typeface="Calibri" panose="020F0502020204030204"/>
              <a:ea typeface="+mn-ea"/>
              <a:cs typeface="+mn-cs"/>
            </a:rPr>
            <a:t>Incentivi a lungo termine</a:t>
          </a:r>
          <a:r>
            <a:rPr lang="pl-PL" sz="1200" dirty="0" smtClean="0">
              <a:solidFill>
                <a:sysClr val="window" lastClr="FFFFFF"/>
              </a:solidFill>
              <a:latin typeface="Calibri" panose="020F0502020204030204"/>
              <a:ea typeface="+mn-ea"/>
              <a:cs typeface="+mn-cs"/>
            </a:rPr>
            <a:t>)</a:t>
          </a:r>
          <a:endParaRPr lang="pl-PL" sz="1200" dirty="0">
            <a:solidFill>
              <a:sysClr val="window" lastClr="FFFFFF"/>
            </a:solidFill>
            <a:latin typeface="Calibri" panose="020F0502020204030204"/>
            <a:ea typeface="+mn-ea"/>
            <a:cs typeface="+mn-cs"/>
          </a:endParaRPr>
        </a:p>
      </dgm:t>
    </dgm:pt>
    <dgm:pt modelId="{D3CDD083-C5DB-4846-A65F-B4E077C26E32}" type="sibTrans" cxnId="{2275387D-6FA5-48F5-93B3-7B2689D41425}">
      <dgm:prSet/>
      <dgm:spPr/>
      <dgm:t>
        <a:bodyPr/>
        <a:lstStyle/>
        <a:p>
          <a:endParaRPr lang="pl-PL"/>
        </a:p>
      </dgm:t>
    </dgm:pt>
    <dgm:pt modelId="{4856BFF0-D7EE-4199-9AB3-6DCE3F290E64}" type="parTrans" cxnId="{2275387D-6FA5-48F5-93B3-7B2689D41425}">
      <dgm:prSet/>
      <dgm:spPr/>
      <dgm:t>
        <a:bodyPr/>
        <a:lstStyle/>
        <a:p>
          <a:endParaRPr lang="pl-PL"/>
        </a:p>
      </dgm:t>
    </dgm:pt>
    <dgm:pt modelId="{D828DD5F-73FD-417C-857A-828E6D2CB942}">
      <dgm:prSet phldrT="[Tekst]" custT="1"/>
      <dgm:spPr>
        <a:xfrm rot="5400000">
          <a:off x="2735580" y="845820"/>
          <a:ext cx="1318260" cy="2263140"/>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it-IT" sz="1200" b="1" dirty="0" smtClean="0">
              <a:solidFill>
                <a:sysClr val="window" lastClr="FFFFFF"/>
              </a:solidFill>
              <a:latin typeface="Calibri" panose="020F0502020204030204"/>
              <a:ea typeface="+mn-ea"/>
              <a:cs typeface="+mn-cs"/>
            </a:rPr>
            <a:t>Ambiente di lavoro</a:t>
          </a:r>
        </a:p>
        <a:p>
          <a:r>
            <a:rPr lang="it-IT" sz="1200" b="0" dirty="0" smtClean="0">
              <a:solidFill>
                <a:sysClr val="window" lastClr="FFFFFF"/>
              </a:solidFill>
              <a:latin typeface="Calibri" panose="020F0502020204030204"/>
              <a:ea typeface="+mn-ea"/>
              <a:cs typeface="+mn-cs"/>
            </a:rPr>
            <a:t>condizioni di lavoro sane e sicure, equilibrio tra lavoro e vita privata, leadership, cultura organizzativa, comunicazione aperta</a:t>
          </a:r>
          <a:endParaRPr lang="pl-PL" sz="1200" b="0" dirty="0">
            <a:solidFill>
              <a:sysClr val="window" lastClr="FFFFFF"/>
            </a:solidFill>
            <a:latin typeface="Calibri" panose="020F0502020204030204"/>
            <a:ea typeface="+mn-ea"/>
            <a:cs typeface="+mn-cs"/>
          </a:endParaRPr>
        </a:p>
      </dgm:t>
    </dgm:pt>
    <dgm:pt modelId="{2CC266B3-5283-4C0E-AEC7-6C90024754CD}" type="sibTrans" cxnId="{CACB706C-55F6-4A92-B4A2-2E05F0E8C9F6}">
      <dgm:prSet/>
      <dgm:spPr/>
      <dgm:t>
        <a:bodyPr/>
        <a:lstStyle/>
        <a:p>
          <a:endParaRPr lang="pl-PL"/>
        </a:p>
      </dgm:t>
    </dgm:pt>
    <dgm:pt modelId="{F44FFEF1-3162-4434-90A6-3548C429BE7D}" type="parTrans" cxnId="{CACB706C-55F6-4A92-B4A2-2E05F0E8C9F6}">
      <dgm:prSet/>
      <dgm:spPr/>
      <dgm:t>
        <a:bodyPr/>
        <a:lstStyle/>
        <a:p>
          <a:endParaRPr lang="pl-PL"/>
        </a:p>
      </dgm:t>
    </dgm:pt>
    <dgm:pt modelId="{3241AE5F-402A-45A1-B9A3-5280857FA6FD}" type="pres">
      <dgm:prSet presAssocID="{D3B0643B-5C7A-4F19-B7E6-5B48C4D36CD2}" presName="diagram" presStyleCnt="0">
        <dgm:presLayoutVars>
          <dgm:chMax val="1"/>
          <dgm:dir/>
          <dgm:animLvl val="ctr"/>
          <dgm:resizeHandles val="exact"/>
        </dgm:presLayoutVars>
      </dgm:prSet>
      <dgm:spPr/>
      <dgm:t>
        <a:bodyPr/>
        <a:lstStyle/>
        <a:p>
          <a:endParaRPr lang="it-IT"/>
        </a:p>
      </dgm:t>
    </dgm:pt>
    <dgm:pt modelId="{38B3C543-9DC9-45C9-A3CE-E92D07B6C404}" type="pres">
      <dgm:prSet presAssocID="{D3B0643B-5C7A-4F19-B7E6-5B48C4D36CD2}" presName="matrix" presStyleCnt="0"/>
      <dgm:spPr/>
    </dgm:pt>
    <dgm:pt modelId="{65605066-12C3-4507-9FC2-66C78BBC3810}" type="pres">
      <dgm:prSet presAssocID="{D3B0643B-5C7A-4F19-B7E6-5B48C4D36CD2}" presName="tile1" presStyleLbl="node1" presStyleIdx="0" presStyleCnt="4" custLinFactNeighborX="-348" custLinFactNeighborY="-136"/>
      <dgm:spPr/>
      <dgm:t>
        <a:bodyPr/>
        <a:lstStyle/>
        <a:p>
          <a:endParaRPr lang="it-IT"/>
        </a:p>
      </dgm:t>
    </dgm:pt>
    <dgm:pt modelId="{EF7E0CC8-8054-4C78-BC6A-A51183E0DE71}" type="pres">
      <dgm:prSet presAssocID="{D3B0643B-5C7A-4F19-B7E6-5B48C4D36CD2}" presName="tile1text" presStyleLbl="node1" presStyleIdx="0" presStyleCnt="4">
        <dgm:presLayoutVars>
          <dgm:chMax val="0"/>
          <dgm:chPref val="0"/>
          <dgm:bulletEnabled val="1"/>
        </dgm:presLayoutVars>
      </dgm:prSet>
      <dgm:spPr/>
      <dgm:t>
        <a:bodyPr/>
        <a:lstStyle/>
        <a:p>
          <a:endParaRPr lang="it-IT"/>
        </a:p>
      </dgm:t>
    </dgm:pt>
    <dgm:pt modelId="{A830981D-67B0-4B78-AB10-72DF8FD74DAB}" type="pres">
      <dgm:prSet presAssocID="{D3B0643B-5C7A-4F19-B7E6-5B48C4D36CD2}" presName="tile2" presStyleLbl="node1" presStyleIdx="1" presStyleCnt="4"/>
      <dgm:spPr/>
      <dgm:t>
        <a:bodyPr/>
        <a:lstStyle/>
        <a:p>
          <a:endParaRPr lang="it-IT"/>
        </a:p>
      </dgm:t>
    </dgm:pt>
    <dgm:pt modelId="{D1028054-5548-467E-B153-E5757DD9F251}" type="pres">
      <dgm:prSet presAssocID="{D3B0643B-5C7A-4F19-B7E6-5B48C4D36CD2}" presName="tile2text" presStyleLbl="node1" presStyleIdx="1" presStyleCnt="4">
        <dgm:presLayoutVars>
          <dgm:chMax val="0"/>
          <dgm:chPref val="0"/>
          <dgm:bulletEnabled val="1"/>
        </dgm:presLayoutVars>
      </dgm:prSet>
      <dgm:spPr/>
      <dgm:t>
        <a:bodyPr/>
        <a:lstStyle/>
        <a:p>
          <a:endParaRPr lang="it-IT"/>
        </a:p>
      </dgm:t>
    </dgm:pt>
    <dgm:pt modelId="{DE441867-760E-4DAE-AA13-FDD5DFE08AE6}" type="pres">
      <dgm:prSet presAssocID="{D3B0643B-5C7A-4F19-B7E6-5B48C4D36CD2}" presName="tile3" presStyleLbl="node1" presStyleIdx="2" presStyleCnt="4"/>
      <dgm:spPr/>
      <dgm:t>
        <a:bodyPr/>
        <a:lstStyle/>
        <a:p>
          <a:endParaRPr lang="it-IT"/>
        </a:p>
      </dgm:t>
    </dgm:pt>
    <dgm:pt modelId="{C64851E7-EEF6-4E8B-A272-C1B9815457F0}" type="pres">
      <dgm:prSet presAssocID="{D3B0643B-5C7A-4F19-B7E6-5B48C4D36CD2}" presName="tile3text" presStyleLbl="node1" presStyleIdx="2" presStyleCnt="4">
        <dgm:presLayoutVars>
          <dgm:chMax val="0"/>
          <dgm:chPref val="0"/>
          <dgm:bulletEnabled val="1"/>
        </dgm:presLayoutVars>
      </dgm:prSet>
      <dgm:spPr/>
      <dgm:t>
        <a:bodyPr/>
        <a:lstStyle/>
        <a:p>
          <a:endParaRPr lang="it-IT"/>
        </a:p>
      </dgm:t>
    </dgm:pt>
    <dgm:pt modelId="{872FE102-6A7B-47CA-94D5-F3E7621D0A04}" type="pres">
      <dgm:prSet presAssocID="{D3B0643B-5C7A-4F19-B7E6-5B48C4D36CD2}" presName="tile4" presStyleLbl="node1" presStyleIdx="3" presStyleCnt="4"/>
      <dgm:spPr/>
      <dgm:t>
        <a:bodyPr/>
        <a:lstStyle/>
        <a:p>
          <a:endParaRPr lang="it-IT"/>
        </a:p>
      </dgm:t>
    </dgm:pt>
    <dgm:pt modelId="{4BCD5778-58FE-47C3-8406-9741573905E1}" type="pres">
      <dgm:prSet presAssocID="{D3B0643B-5C7A-4F19-B7E6-5B48C4D36CD2}" presName="tile4text" presStyleLbl="node1" presStyleIdx="3" presStyleCnt="4">
        <dgm:presLayoutVars>
          <dgm:chMax val="0"/>
          <dgm:chPref val="0"/>
          <dgm:bulletEnabled val="1"/>
        </dgm:presLayoutVars>
      </dgm:prSet>
      <dgm:spPr/>
      <dgm:t>
        <a:bodyPr/>
        <a:lstStyle/>
        <a:p>
          <a:endParaRPr lang="it-IT"/>
        </a:p>
      </dgm:t>
    </dgm:pt>
    <dgm:pt modelId="{BEAA001C-B50E-4AFA-84DF-3668E64C728D}" type="pres">
      <dgm:prSet presAssocID="{D3B0643B-5C7A-4F19-B7E6-5B48C4D36CD2}" presName="centerTile" presStyleLbl="fgShp" presStyleIdx="0" presStyleCnt="1" custScaleX="111977" custScaleY="101660">
        <dgm:presLayoutVars>
          <dgm:chMax val="0"/>
          <dgm:chPref val="0"/>
        </dgm:presLayoutVars>
      </dgm:prSet>
      <dgm:spPr/>
      <dgm:t>
        <a:bodyPr/>
        <a:lstStyle/>
        <a:p>
          <a:endParaRPr lang="it-IT"/>
        </a:p>
      </dgm:t>
    </dgm:pt>
  </dgm:ptLst>
  <dgm:cxnLst>
    <dgm:cxn modelId="{90F9A085-B039-4F5F-BDAD-1B252E14CBAF}" srcId="{C7A9D6E0-7B06-4FF0-B2C9-7240E5E7D191}" destId="{5C622311-42FF-4A89-9DCE-E7B63E484278}" srcOrd="1" destOrd="0" parTransId="{913075EC-8364-47FA-AAEF-558F9AE4ECFE}" sibTransId="{665E42FF-4B45-46B5-B508-C934492B0F97}"/>
    <dgm:cxn modelId="{D77A2D4F-82FE-45A2-973E-FFA610C944D7}" type="presOf" srcId="{120F442C-2EE5-4E6E-B8FC-3FA8E50483B6}" destId="{EF7E0CC8-8054-4C78-BC6A-A51183E0DE71}" srcOrd="1" destOrd="0" presId="urn:microsoft.com/office/officeart/2005/8/layout/matrix1"/>
    <dgm:cxn modelId="{08DCEF0B-EBC1-434B-8FF3-4023A3707DD7}" type="presOf" srcId="{D3B0643B-5C7A-4F19-B7E6-5B48C4D36CD2}" destId="{3241AE5F-402A-45A1-B9A3-5280857FA6FD}" srcOrd="0" destOrd="0" presId="urn:microsoft.com/office/officeart/2005/8/layout/matrix1"/>
    <dgm:cxn modelId="{2580050E-8763-4D7B-940B-191FF527990D}" type="presOf" srcId="{120F442C-2EE5-4E6E-B8FC-3FA8E50483B6}" destId="{65605066-12C3-4507-9FC2-66C78BBC3810}" srcOrd="0" destOrd="0" presId="urn:microsoft.com/office/officeart/2005/8/layout/matrix1"/>
    <dgm:cxn modelId="{878FC634-5190-49B8-9580-AC29972F815D}" type="presOf" srcId="{D828DD5F-73FD-417C-857A-828E6D2CB942}" destId="{872FE102-6A7B-47CA-94D5-F3E7621D0A04}" srcOrd="0" destOrd="0" presId="urn:microsoft.com/office/officeart/2005/8/layout/matrix1"/>
    <dgm:cxn modelId="{50E0C8F8-48D9-4740-84F9-38C9DC71E7FB}" type="presOf" srcId="{B436FF42-113C-4913-8A7B-E61CFB3909C4}" destId="{C64851E7-EEF6-4E8B-A272-C1B9815457F0}" srcOrd="1" destOrd="0" presId="urn:microsoft.com/office/officeart/2005/8/layout/matrix1"/>
    <dgm:cxn modelId="{D49DE11F-F4E3-4B92-A8CA-64CCF9B75F33}" type="presOf" srcId="{5C622311-42FF-4A89-9DCE-E7B63E484278}" destId="{A830981D-67B0-4B78-AB10-72DF8FD74DAB}" srcOrd="0" destOrd="0" presId="urn:microsoft.com/office/officeart/2005/8/layout/matrix1"/>
    <dgm:cxn modelId="{879B9B65-2D8E-490E-A23E-ECDC0E543420}" type="presOf" srcId="{C7A9D6E0-7B06-4FF0-B2C9-7240E5E7D191}" destId="{BEAA001C-B50E-4AFA-84DF-3668E64C728D}" srcOrd="0" destOrd="0" presId="urn:microsoft.com/office/officeart/2005/8/layout/matrix1"/>
    <dgm:cxn modelId="{8FEFB45F-DC88-4824-88B5-717DC6D597B6}" type="presOf" srcId="{B436FF42-113C-4913-8A7B-E61CFB3909C4}" destId="{DE441867-760E-4DAE-AA13-FDD5DFE08AE6}" srcOrd="0" destOrd="0" presId="urn:microsoft.com/office/officeart/2005/8/layout/matrix1"/>
    <dgm:cxn modelId="{9284ABBA-5736-4F5B-BD6C-24C12471B844}" type="presOf" srcId="{5C622311-42FF-4A89-9DCE-E7B63E484278}" destId="{D1028054-5548-467E-B153-E5757DD9F251}" srcOrd="1" destOrd="0" presId="urn:microsoft.com/office/officeart/2005/8/layout/matrix1"/>
    <dgm:cxn modelId="{CACB706C-55F6-4A92-B4A2-2E05F0E8C9F6}" srcId="{C7A9D6E0-7B06-4FF0-B2C9-7240E5E7D191}" destId="{D828DD5F-73FD-417C-857A-828E6D2CB942}" srcOrd="3" destOrd="0" parTransId="{F44FFEF1-3162-4434-90A6-3548C429BE7D}" sibTransId="{2CC266B3-5283-4C0E-AEC7-6C90024754CD}"/>
    <dgm:cxn modelId="{861C46B6-52F4-4458-8026-843607F0804E}" type="presOf" srcId="{D828DD5F-73FD-417C-857A-828E6D2CB942}" destId="{4BCD5778-58FE-47C3-8406-9741573905E1}" srcOrd="1" destOrd="0" presId="urn:microsoft.com/office/officeart/2005/8/layout/matrix1"/>
    <dgm:cxn modelId="{BA258A65-4CEE-42D4-9283-89A5B3F01E98}" srcId="{D3B0643B-5C7A-4F19-B7E6-5B48C4D36CD2}" destId="{C7A9D6E0-7B06-4FF0-B2C9-7240E5E7D191}" srcOrd="0" destOrd="0" parTransId="{8FB3474C-6613-424F-ABE1-F4D6E400FA80}" sibTransId="{5E11CD75-3CE7-46CB-8B4D-A1B766B8A95D}"/>
    <dgm:cxn modelId="{2275387D-6FA5-48F5-93B3-7B2689D41425}" srcId="{C7A9D6E0-7B06-4FF0-B2C9-7240E5E7D191}" destId="{120F442C-2EE5-4E6E-B8FC-3FA8E50483B6}" srcOrd="0" destOrd="0" parTransId="{4856BFF0-D7EE-4199-9AB3-6DCE3F290E64}" sibTransId="{D3CDD083-C5DB-4846-A65F-B4E077C26E32}"/>
    <dgm:cxn modelId="{E0AAFE9B-8722-46EC-9972-1F4C59B27341}" srcId="{C7A9D6E0-7B06-4FF0-B2C9-7240E5E7D191}" destId="{B436FF42-113C-4913-8A7B-E61CFB3909C4}" srcOrd="2" destOrd="0" parTransId="{BACACFD7-CF03-4F2C-8A06-92D328148F0A}" sibTransId="{5A4642DB-040B-4E10-8579-A2191B02C1B8}"/>
    <dgm:cxn modelId="{C256ED7F-D272-4EB5-8F73-D2387F5FC916}" type="presParOf" srcId="{3241AE5F-402A-45A1-B9A3-5280857FA6FD}" destId="{38B3C543-9DC9-45C9-A3CE-E92D07B6C404}" srcOrd="0" destOrd="0" presId="urn:microsoft.com/office/officeart/2005/8/layout/matrix1"/>
    <dgm:cxn modelId="{BEC4E7F5-D680-4133-872F-9E05F6DED520}" type="presParOf" srcId="{38B3C543-9DC9-45C9-A3CE-E92D07B6C404}" destId="{65605066-12C3-4507-9FC2-66C78BBC3810}" srcOrd="0" destOrd="0" presId="urn:microsoft.com/office/officeart/2005/8/layout/matrix1"/>
    <dgm:cxn modelId="{E0A1719D-29ED-4D7E-8145-3C8E466CACCB}" type="presParOf" srcId="{38B3C543-9DC9-45C9-A3CE-E92D07B6C404}" destId="{EF7E0CC8-8054-4C78-BC6A-A51183E0DE71}" srcOrd="1" destOrd="0" presId="urn:microsoft.com/office/officeart/2005/8/layout/matrix1"/>
    <dgm:cxn modelId="{2BBBA818-F747-47B9-B58C-12B647582A5A}" type="presParOf" srcId="{38B3C543-9DC9-45C9-A3CE-E92D07B6C404}" destId="{A830981D-67B0-4B78-AB10-72DF8FD74DAB}" srcOrd="2" destOrd="0" presId="urn:microsoft.com/office/officeart/2005/8/layout/matrix1"/>
    <dgm:cxn modelId="{1E3C9A1B-6F71-4688-99B2-FED6AA4E17D5}" type="presParOf" srcId="{38B3C543-9DC9-45C9-A3CE-E92D07B6C404}" destId="{D1028054-5548-467E-B153-E5757DD9F251}" srcOrd="3" destOrd="0" presId="urn:microsoft.com/office/officeart/2005/8/layout/matrix1"/>
    <dgm:cxn modelId="{763890BC-E41D-4259-824C-AC0AD637A1F6}" type="presParOf" srcId="{38B3C543-9DC9-45C9-A3CE-E92D07B6C404}" destId="{DE441867-760E-4DAE-AA13-FDD5DFE08AE6}" srcOrd="4" destOrd="0" presId="urn:microsoft.com/office/officeart/2005/8/layout/matrix1"/>
    <dgm:cxn modelId="{983FD8DB-5258-4595-BD66-BEB47C42121C}" type="presParOf" srcId="{38B3C543-9DC9-45C9-A3CE-E92D07B6C404}" destId="{C64851E7-EEF6-4E8B-A272-C1B9815457F0}" srcOrd="5" destOrd="0" presId="urn:microsoft.com/office/officeart/2005/8/layout/matrix1"/>
    <dgm:cxn modelId="{632DEDD4-7FD8-4A5D-A864-E223B1FEF94B}" type="presParOf" srcId="{38B3C543-9DC9-45C9-A3CE-E92D07B6C404}" destId="{872FE102-6A7B-47CA-94D5-F3E7621D0A04}" srcOrd="6" destOrd="0" presId="urn:microsoft.com/office/officeart/2005/8/layout/matrix1"/>
    <dgm:cxn modelId="{6C7D2F4A-10A2-4304-A10F-223FC3A637CC}" type="presParOf" srcId="{38B3C543-9DC9-45C9-A3CE-E92D07B6C404}" destId="{4BCD5778-58FE-47C3-8406-9741573905E1}" srcOrd="7" destOrd="0" presId="urn:microsoft.com/office/officeart/2005/8/layout/matrix1"/>
    <dgm:cxn modelId="{7C521F73-DA6C-4F08-9F12-9E5F2A511836}" type="presParOf" srcId="{3241AE5F-402A-45A1-B9A3-5280857FA6FD}" destId="{BEAA001C-B50E-4AFA-84DF-3668E64C728D}"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B0F16-3CE8-45D0-B2A2-24793C96D31C}">
      <dsp:nvSpPr>
        <dsp:cNvPr id="0" name=""/>
        <dsp:cNvSpPr/>
      </dsp:nvSpPr>
      <dsp:spPr>
        <a:xfrm>
          <a:off x="1354435" y="806659"/>
          <a:ext cx="744748" cy="354432"/>
        </a:xfrm>
        <a:custGeom>
          <a:avLst/>
          <a:gdLst/>
          <a:ahLst/>
          <a:cxnLst/>
          <a:rect l="0" t="0" r="0" b="0"/>
          <a:pathLst>
            <a:path>
              <a:moveTo>
                <a:pt x="0" y="0"/>
              </a:moveTo>
              <a:lnTo>
                <a:pt x="0" y="241535"/>
              </a:lnTo>
              <a:lnTo>
                <a:pt x="744748" y="241535"/>
              </a:lnTo>
              <a:lnTo>
                <a:pt x="744748" y="3544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28E678-CF6E-4EA0-AFDC-24CD43757CC1}">
      <dsp:nvSpPr>
        <dsp:cNvPr id="0" name=""/>
        <dsp:cNvSpPr/>
      </dsp:nvSpPr>
      <dsp:spPr>
        <a:xfrm>
          <a:off x="609686" y="806659"/>
          <a:ext cx="744748" cy="354432"/>
        </a:xfrm>
        <a:custGeom>
          <a:avLst/>
          <a:gdLst/>
          <a:ahLst/>
          <a:cxnLst/>
          <a:rect l="0" t="0" r="0" b="0"/>
          <a:pathLst>
            <a:path>
              <a:moveTo>
                <a:pt x="744748" y="0"/>
              </a:moveTo>
              <a:lnTo>
                <a:pt x="744748" y="241535"/>
              </a:lnTo>
              <a:lnTo>
                <a:pt x="0" y="241535"/>
              </a:lnTo>
              <a:lnTo>
                <a:pt x="0" y="3544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E53E3A-CABE-48CB-AAF1-949AE9BE3EC7}">
      <dsp:nvSpPr>
        <dsp:cNvPr id="0" name=""/>
        <dsp:cNvSpPr/>
      </dsp:nvSpPr>
      <dsp:spPr>
        <a:xfrm>
          <a:off x="745095" y="32798"/>
          <a:ext cx="1218679" cy="773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7B96FC-3522-4BF4-96EA-3ACA3AB2548C}">
      <dsp:nvSpPr>
        <dsp:cNvPr id="0" name=""/>
        <dsp:cNvSpPr/>
      </dsp:nvSpPr>
      <dsp:spPr>
        <a:xfrm>
          <a:off x="880504" y="161436"/>
          <a:ext cx="1218679" cy="7738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l-PL" sz="1300" kern="1200" dirty="0"/>
            <a:t>Job </a:t>
          </a:r>
          <a:r>
            <a:rPr lang="pl-PL" sz="1300" kern="1200" dirty="0" err="1"/>
            <a:t>analysis</a:t>
          </a:r>
          <a:endParaRPr lang="pl-PL" sz="1300" kern="1200" dirty="0"/>
        </a:p>
      </dsp:txBody>
      <dsp:txXfrm>
        <a:off x="903170" y="184102"/>
        <a:ext cx="1173347" cy="728529"/>
      </dsp:txXfrm>
    </dsp:sp>
    <dsp:sp modelId="{00856930-39C4-498E-A3B1-ADF41E9FDA47}">
      <dsp:nvSpPr>
        <dsp:cNvPr id="0" name=""/>
        <dsp:cNvSpPr/>
      </dsp:nvSpPr>
      <dsp:spPr>
        <a:xfrm>
          <a:off x="347" y="1161092"/>
          <a:ext cx="1218679" cy="773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82A864-98CB-4F12-841B-5B6E4FABCFCD}">
      <dsp:nvSpPr>
        <dsp:cNvPr id="0" name=""/>
        <dsp:cNvSpPr/>
      </dsp:nvSpPr>
      <dsp:spPr>
        <a:xfrm>
          <a:off x="135756" y="1289731"/>
          <a:ext cx="1218679" cy="7738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smtClean="0"/>
            <a:t>Descrizione del lavoro (job </a:t>
          </a:r>
          <a:r>
            <a:rPr lang="it-IT" sz="1300" kern="1200" dirty="0" err="1" smtClean="0"/>
            <a:t>description</a:t>
          </a:r>
          <a:r>
            <a:rPr lang="it-IT" sz="1300" kern="1200" dirty="0" smtClean="0"/>
            <a:t>)</a:t>
          </a:r>
          <a:endParaRPr lang="pl-PL" sz="1300" kern="1200" dirty="0"/>
        </a:p>
      </dsp:txBody>
      <dsp:txXfrm>
        <a:off x="158422" y="1312397"/>
        <a:ext cx="1173347" cy="728529"/>
      </dsp:txXfrm>
    </dsp:sp>
    <dsp:sp modelId="{44DF8F53-0BB9-499C-B921-59C297ADD9E2}">
      <dsp:nvSpPr>
        <dsp:cNvPr id="0" name=""/>
        <dsp:cNvSpPr/>
      </dsp:nvSpPr>
      <dsp:spPr>
        <a:xfrm>
          <a:off x="1489844" y="1161092"/>
          <a:ext cx="1218679" cy="773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13A052-886D-41D7-B7F6-88FCBE6CECFC}">
      <dsp:nvSpPr>
        <dsp:cNvPr id="0" name=""/>
        <dsp:cNvSpPr/>
      </dsp:nvSpPr>
      <dsp:spPr>
        <a:xfrm>
          <a:off x="1625253" y="1289731"/>
          <a:ext cx="1218679" cy="7738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smtClean="0"/>
            <a:t>Specifiche del lavoro (job </a:t>
          </a:r>
          <a:r>
            <a:rPr lang="it-IT" sz="1300" kern="1200" dirty="0" err="1" smtClean="0"/>
            <a:t>specification</a:t>
          </a:r>
          <a:r>
            <a:rPr lang="it-IT" sz="1300" kern="1200" dirty="0" smtClean="0"/>
            <a:t>)</a:t>
          </a:r>
          <a:endParaRPr lang="pl-PL" sz="1300" kern="1200" dirty="0"/>
        </a:p>
      </dsp:txBody>
      <dsp:txXfrm>
        <a:off x="1647919" y="1312397"/>
        <a:ext cx="1173347" cy="728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BFD0E-7866-4982-9A3A-442012A78B0B}">
      <dsp:nvSpPr>
        <dsp:cNvPr id="0" name=""/>
        <dsp:cNvSpPr/>
      </dsp:nvSpPr>
      <dsp:spPr>
        <a:xfrm>
          <a:off x="-5429" y="1943"/>
          <a:ext cx="2975475" cy="454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kern="1200" dirty="0" smtClean="0"/>
            <a:t>Identificare i tipi di lavori e rivedere la documentazione pervenuta</a:t>
          </a:r>
          <a:endParaRPr lang="pl-PL" sz="1100" kern="1200" dirty="0"/>
        </a:p>
      </dsp:txBody>
      <dsp:txXfrm>
        <a:off x="7882" y="15254"/>
        <a:ext cx="2948853" cy="427842"/>
      </dsp:txXfrm>
    </dsp:sp>
    <dsp:sp modelId="{B46981E4-3F72-4BB8-B114-E73A15C738B6}">
      <dsp:nvSpPr>
        <dsp:cNvPr id="0" name=""/>
        <dsp:cNvSpPr/>
      </dsp:nvSpPr>
      <dsp:spPr>
        <a:xfrm rot="5400000">
          <a:off x="1397095" y="467769"/>
          <a:ext cx="170424" cy="204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pl-PL" sz="900" kern="1200"/>
        </a:p>
      </dsp:txBody>
      <dsp:txXfrm rot="-5400000">
        <a:off x="1420956" y="484811"/>
        <a:ext cx="122704" cy="119297"/>
      </dsp:txXfrm>
    </dsp:sp>
    <dsp:sp modelId="{6221FA1F-57B0-4713-9BB0-E3F1DB2BE95B}">
      <dsp:nvSpPr>
        <dsp:cNvPr id="0" name=""/>
        <dsp:cNvSpPr/>
      </dsp:nvSpPr>
      <dsp:spPr>
        <a:xfrm>
          <a:off x="0" y="683640"/>
          <a:ext cx="2964616" cy="454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kern="1200" dirty="0" smtClean="0"/>
            <a:t>Spiegare il processo a manager e dipendenti</a:t>
          </a:r>
          <a:endParaRPr lang="pl-PL" sz="1100" kern="1200" dirty="0"/>
        </a:p>
      </dsp:txBody>
      <dsp:txXfrm>
        <a:off x="13311" y="696951"/>
        <a:ext cx="2937994" cy="427842"/>
      </dsp:txXfrm>
    </dsp:sp>
    <dsp:sp modelId="{C2E7F3AC-CF8E-47AF-904E-B391E0627A30}">
      <dsp:nvSpPr>
        <dsp:cNvPr id="0" name=""/>
        <dsp:cNvSpPr/>
      </dsp:nvSpPr>
      <dsp:spPr>
        <a:xfrm rot="5400000">
          <a:off x="1397095" y="1149466"/>
          <a:ext cx="170424" cy="204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pl-PL" sz="900" kern="1200"/>
        </a:p>
      </dsp:txBody>
      <dsp:txXfrm rot="-5400000">
        <a:off x="1420956" y="1166508"/>
        <a:ext cx="122704" cy="119297"/>
      </dsp:txXfrm>
    </dsp:sp>
    <dsp:sp modelId="{F742F7F5-2A71-4531-B498-B977582468A5}">
      <dsp:nvSpPr>
        <dsp:cNvPr id="0" name=""/>
        <dsp:cNvSpPr/>
      </dsp:nvSpPr>
      <dsp:spPr>
        <a:xfrm>
          <a:off x="-10645" y="1365336"/>
          <a:ext cx="2985906" cy="454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kern="1200" dirty="0" smtClean="0"/>
            <a:t>Somministrare interviste e questionari per effettuare una buona analisi del lavoro</a:t>
          </a:r>
          <a:endParaRPr lang="pl-PL" sz="1100" kern="1200" dirty="0"/>
        </a:p>
      </dsp:txBody>
      <dsp:txXfrm>
        <a:off x="2666" y="1378647"/>
        <a:ext cx="2959284" cy="427842"/>
      </dsp:txXfrm>
    </dsp:sp>
    <dsp:sp modelId="{F5B99D70-B035-4837-8E31-BF3656D7D257}">
      <dsp:nvSpPr>
        <dsp:cNvPr id="0" name=""/>
        <dsp:cNvSpPr/>
      </dsp:nvSpPr>
      <dsp:spPr>
        <a:xfrm rot="5400000">
          <a:off x="1397095" y="1831162"/>
          <a:ext cx="170424" cy="204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pl-PL" sz="900" kern="1200"/>
        </a:p>
      </dsp:txBody>
      <dsp:txXfrm rot="-5400000">
        <a:off x="1420956" y="1848204"/>
        <a:ext cx="122704" cy="119297"/>
      </dsp:txXfrm>
    </dsp:sp>
    <dsp:sp modelId="{2783B170-125E-42FC-9CF8-35107D0EE22E}">
      <dsp:nvSpPr>
        <dsp:cNvPr id="0" name=""/>
        <dsp:cNvSpPr/>
      </dsp:nvSpPr>
      <dsp:spPr>
        <a:xfrm>
          <a:off x="28957" y="2047033"/>
          <a:ext cx="2906700" cy="454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kern="1200" dirty="0" smtClean="0"/>
            <a:t>Preparare la Job </a:t>
          </a:r>
          <a:r>
            <a:rPr lang="it-IT" sz="1100" kern="1200" dirty="0" err="1" smtClean="0"/>
            <a:t>description</a:t>
          </a:r>
          <a:endParaRPr lang="pl-PL" sz="1100" kern="1200" dirty="0"/>
        </a:p>
      </dsp:txBody>
      <dsp:txXfrm>
        <a:off x="42268" y="2060344"/>
        <a:ext cx="2880078" cy="427842"/>
      </dsp:txXfrm>
    </dsp:sp>
    <dsp:sp modelId="{3C1CA570-9BA8-4E73-B06F-01CAF7B7ACBB}">
      <dsp:nvSpPr>
        <dsp:cNvPr id="0" name=""/>
        <dsp:cNvSpPr/>
      </dsp:nvSpPr>
      <dsp:spPr>
        <a:xfrm rot="5400000">
          <a:off x="1397095" y="2512859"/>
          <a:ext cx="170424" cy="204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pl-PL" sz="900" kern="1200"/>
        </a:p>
      </dsp:txBody>
      <dsp:txXfrm rot="-5400000">
        <a:off x="1420956" y="2529901"/>
        <a:ext cx="122704" cy="119297"/>
      </dsp:txXfrm>
    </dsp:sp>
    <dsp:sp modelId="{3D00AD7C-63A4-4D24-9690-9AE5AF49C566}">
      <dsp:nvSpPr>
        <dsp:cNvPr id="0" name=""/>
        <dsp:cNvSpPr/>
      </dsp:nvSpPr>
      <dsp:spPr>
        <a:xfrm>
          <a:off x="39767" y="2728729"/>
          <a:ext cx="2885081" cy="454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kern="1200" dirty="0" smtClean="0"/>
            <a:t>Mantenere e aggiornare la job </a:t>
          </a:r>
          <a:r>
            <a:rPr lang="it-IT" sz="1100" kern="1200" dirty="0" err="1" smtClean="0"/>
            <a:t>description</a:t>
          </a:r>
          <a:r>
            <a:rPr lang="it-IT" sz="1100" kern="1200" dirty="0" smtClean="0"/>
            <a:t> e la job </a:t>
          </a:r>
          <a:r>
            <a:rPr lang="it-IT" sz="1100" kern="1200" dirty="0" err="1" smtClean="0"/>
            <a:t>specification</a:t>
          </a:r>
          <a:endParaRPr lang="pl-PL" sz="1100" kern="1200" dirty="0"/>
        </a:p>
      </dsp:txBody>
      <dsp:txXfrm>
        <a:off x="53078" y="2742040"/>
        <a:ext cx="2858459" cy="4278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ACE0D-739F-C140-980E-32E76A4C3ED6}">
      <dsp:nvSpPr>
        <dsp:cNvPr id="0" name=""/>
        <dsp:cNvSpPr/>
      </dsp:nvSpPr>
      <dsp:spPr>
        <a:xfrm>
          <a:off x="3444021" y="2086055"/>
          <a:ext cx="1515457" cy="9816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222250">
            <a:lnSpc>
              <a:spcPct val="90000"/>
            </a:lnSpc>
            <a:spcBef>
              <a:spcPct val="0"/>
            </a:spcBef>
            <a:spcAft>
              <a:spcPct val="15000"/>
            </a:spcAft>
            <a:buChar char="••"/>
          </a:pPr>
          <a:r>
            <a:rPr lang="it-IT" sz="500" kern="1200" dirty="0" smtClean="0"/>
            <a:t>Dove</a:t>
          </a:r>
          <a:r>
            <a:rPr lang="pl-PL" sz="500" kern="1200" dirty="0" smtClean="0"/>
            <a:t>?</a:t>
          </a:r>
          <a:endParaRPr lang="pl-PL" sz="500" kern="1200" dirty="0"/>
        </a:p>
        <a:p>
          <a:pPr marL="57150" lvl="1" indent="-57150" algn="l" defTabSz="222250">
            <a:lnSpc>
              <a:spcPct val="90000"/>
            </a:lnSpc>
            <a:spcBef>
              <a:spcPct val="0"/>
            </a:spcBef>
            <a:spcAft>
              <a:spcPct val="15000"/>
            </a:spcAft>
            <a:buChar char="••"/>
          </a:pPr>
          <a:r>
            <a:rPr lang="it-IT" sz="500" kern="1200" dirty="0" smtClean="0"/>
            <a:t>Quando</a:t>
          </a:r>
          <a:r>
            <a:rPr lang="pl-PL" sz="500" kern="1200" dirty="0" smtClean="0"/>
            <a:t>?</a:t>
          </a:r>
          <a:endParaRPr lang="pl-PL" sz="500" kern="1200" dirty="0"/>
        </a:p>
        <a:p>
          <a:pPr marL="57150" lvl="1" indent="-57150" algn="l" defTabSz="222250">
            <a:lnSpc>
              <a:spcPct val="90000"/>
            </a:lnSpc>
            <a:spcBef>
              <a:spcPct val="0"/>
            </a:spcBef>
            <a:spcAft>
              <a:spcPct val="15000"/>
            </a:spcAft>
            <a:buChar char="••"/>
          </a:pPr>
          <a:r>
            <a:rPr lang="it-IT" sz="500" kern="1200" dirty="0" smtClean="0"/>
            <a:t>Chi somministrerà il corso</a:t>
          </a:r>
          <a:r>
            <a:rPr lang="pl-PL" sz="500" kern="1200" dirty="0" smtClean="0"/>
            <a:t>?</a:t>
          </a:r>
          <a:endParaRPr lang="pl-PL" sz="500" kern="1200" dirty="0"/>
        </a:p>
      </dsp:txBody>
      <dsp:txXfrm>
        <a:off x="3920222" y="2353037"/>
        <a:ext cx="1017692" cy="693126"/>
      </dsp:txXfrm>
    </dsp:sp>
    <dsp:sp modelId="{265095C7-09D5-044E-A79F-922E60E3482C}">
      <dsp:nvSpPr>
        <dsp:cNvPr id="0" name=""/>
        <dsp:cNvSpPr/>
      </dsp:nvSpPr>
      <dsp:spPr>
        <a:xfrm>
          <a:off x="971432" y="2086055"/>
          <a:ext cx="1515457" cy="9816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222250">
            <a:lnSpc>
              <a:spcPct val="90000"/>
            </a:lnSpc>
            <a:spcBef>
              <a:spcPct val="0"/>
            </a:spcBef>
            <a:spcAft>
              <a:spcPct val="15000"/>
            </a:spcAft>
            <a:buChar char="••"/>
          </a:pPr>
          <a:endParaRPr lang="pl-PL" sz="500" kern="1200" dirty="0"/>
        </a:p>
        <a:p>
          <a:pPr marL="57150" lvl="1" indent="-57150" algn="l" defTabSz="222250">
            <a:lnSpc>
              <a:spcPct val="90000"/>
            </a:lnSpc>
            <a:spcBef>
              <a:spcPct val="0"/>
            </a:spcBef>
            <a:spcAft>
              <a:spcPct val="15000"/>
            </a:spcAft>
            <a:buChar char="••"/>
          </a:pPr>
          <a:r>
            <a:rPr lang="it-IT" sz="500" kern="1200" dirty="0"/>
            <a:t>Soddisfazione degli impiegati,</a:t>
          </a:r>
          <a:endParaRPr lang="it-IT" sz="500" kern="1200" dirty="0"/>
        </a:p>
        <a:p>
          <a:pPr marL="57150" lvl="1" indent="-57150" algn="l" defTabSz="222250">
            <a:lnSpc>
              <a:spcPct val="90000"/>
            </a:lnSpc>
            <a:spcBef>
              <a:spcPct val="0"/>
            </a:spcBef>
            <a:spcAft>
              <a:spcPct val="15000"/>
            </a:spcAft>
            <a:buChar char="••"/>
          </a:pPr>
          <a:r>
            <a:rPr lang="it-IT" sz="500" kern="1200" dirty="0"/>
            <a:t>conoscenza e competenze dei dipendenti</a:t>
          </a:r>
          <a:endParaRPr lang="it-IT" sz="500" kern="1200" dirty="0"/>
        </a:p>
        <a:p>
          <a:pPr marL="57150" lvl="1" indent="-57150" algn="l" defTabSz="222250">
            <a:lnSpc>
              <a:spcPct val="90000"/>
            </a:lnSpc>
            <a:spcBef>
              <a:spcPct val="0"/>
            </a:spcBef>
            <a:spcAft>
              <a:spcPct val="15000"/>
            </a:spcAft>
            <a:buChar char="••"/>
          </a:pPr>
          <a:r>
            <a:rPr lang="it-IT" sz="500" kern="1200" dirty="0"/>
            <a:t>comportamenti dei dipendenti,</a:t>
          </a:r>
          <a:endParaRPr lang="it-IT" sz="500" kern="1200" dirty="0"/>
        </a:p>
        <a:p>
          <a:pPr marL="57150" lvl="1" indent="-57150" algn="l" defTabSz="222250">
            <a:lnSpc>
              <a:spcPct val="90000"/>
            </a:lnSpc>
            <a:spcBef>
              <a:spcPct val="0"/>
            </a:spcBef>
            <a:spcAft>
              <a:spcPct val="15000"/>
            </a:spcAft>
            <a:buChar char="••"/>
          </a:pPr>
          <a:r>
            <a:rPr lang="it-IT" sz="500" kern="1200" dirty="0"/>
            <a:t> risultati dell'azienda</a:t>
          </a:r>
          <a:endParaRPr lang="it-IT" sz="500" kern="1200" dirty="0"/>
        </a:p>
      </dsp:txBody>
      <dsp:txXfrm>
        <a:off x="992996" y="2353037"/>
        <a:ext cx="1017692" cy="693126"/>
      </dsp:txXfrm>
    </dsp:sp>
    <dsp:sp modelId="{8FE6D243-81AD-054D-AF71-7A65F82E1B49}">
      <dsp:nvSpPr>
        <dsp:cNvPr id="0" name=""/>
        <dsp:cNvSpPr/>
      </dsp:nvSpPr>
      <dsp:spPr>
        <a:xfrm>
          <a:off x="3444021" y="0"/>
          <a:ext cx="1515457" cy="9816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222250">
            <a:lnSpc>
              <a:spcPct val="90000"/>
            </a:lnSpc>
            <a:spcBef>
              <a:spcPct val="0"/>
            </a:spcBef>
            <a:spcAft>
              <a:spcPct val="15000"/>
            </a:spcAft>
            <a:buChar char="••"/>
          </a:pPr>
          <a:endParaRPr lang="pl-PL" sz="500" kern="1200" dirty="0">
            <a:solidFill>
              <a:srgbClr val="000000"/>
            </a:solidFill>
          </a:endParaRPr>
        </a:p>
        <a:p>
          <a:pPr marL="57150" lvl="1" indent="-57150" algn="l" defTabSz="222250">
            <a:lnSpc>
              <a:spcPct val="90000"/>
            </a:lnSpc>
            <a:spcBef>
              <a:spcPct val="0"/>
            </a:spcBef>
            <a:spcAft>
              <a:spcPct val="15000"/>
            </a:spcAft>
            <a:buChar char="••"/>
          </a:pPr>
          <a:r>
            <a:rPr lang="it-IT" sz="500" kern="1200" dirty="0">
              <a:solidFill>
                <a:srgbClr val="000000"/>
              </a:solidFill>
            </a:rPr>
            <a:t>Quale metodo può essere usato? Sulla formazione professionale / fuori dalla formazione professionale</a:t>
          </a:r>
          <a:endParaRPr lang="it-IT" sz="500" kern="1200" dirty="0">
            <a:solidFill>
              <a:srgbClr val="000000"/>
            </a:solidFill>
          </a:endParaRPr>
        </a:p>
      </dsp:txBody>
      <dsp:txXfrm>
        <a:off x="3920222" y="21564"/>
        <a:ext cx="1017692" cy="693126"/>
      </dsp:txXfrm>
    </dsp:sp>
    <dsp:sp modelId="{37FB930F-3C62-B340-9354-AF18586731BA}">
      <dsp:nvSpPr>
        <dsp:cNvPr id="0" name=""/>
        <dsp:cNvSpPr/>
      </dsp:nvSpPr>
      <dsp:spPr>
        <a:xfrm>
          <a:off x="971432" y="0"/>
          <a:ext cx="1515457" cy="9816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222250">
            <a:lnSpc>
              <a:spcPct val="90000"/>
            </a:lnSpc>
            <a:spcBef>
              <a:spcPct val="0"/>
            </a:spcBef>
            <a:spcAft>
              <a:spcPct val="15000"/>
            </a:spcAft>
            <a:buChar char="••"/>
          </a:pPr>
          <a:endParaRPr lang="pl-PL" sz="500" kern="1200" dirty="0">
            <a:solidFill>
              <a:srgbClr val="000000"/>
            </a:solidFill>
          </a:endParaRPr>
        </a:p>
        <a:p>
          <a:pPr marL="57150" lvl="1" indent="-57150" algn="l" defTabSz="222250">
            <a:lnSpc>
              <a:spcPct val="90000"/>
            </a:lnSpc>
            <a:spcBef>
              <a:spcPct val="0"/>
            </a:spcBef>
            <a:spcAft>
              <a:spcPct val="15000"/>
            </a:spcAft>
            <a:buChar char="••"/>
          </a:pPr>
          <a:r>
            <a:rPr lang="it-IT" sz="500" kern="1200" dirty="0">
              <a:solidFill>
                <a:srgbClr val="000000"/>
              </a:solidFill>
            </a:rPr>
            <a:t>Informazioni raccolte da: problemi che sorgono, basse prestazioni, nuove sfide, esigenze dei dipendenti</a:t>
          </a:r>
          <a:endParaRPr lang="it-IT" sz="500" kern="1200" dirty="0">
            <a:solidFill>
              <a:srgbClr val="000000"/>
            </a:solidFill>
          </a:endParaRPr>
        </a:p>
      </dsp:txBody>
      <dsp:txXfrm>
        <a:off x="992996" y="21564"/>
        <a:ext cx="1017692" cy="693126"/>
      </dsp:txXfrm>
    </dsp:sp>
    <dsp:sp modelId="{90364F32-0781-794B-8108-78B1E99B0972}">
      <dsp:nvSpPr>
        <dsp:cNvPr id="0" name=""/>
        <dsp:cNvSpPr/>
      </dsp:nvSpPr>
      <dsp:spPr>
        <a:xfrm>
          <a:off x="1569299" y="202383"/>
          <a:ext cx="1353511" cy="132832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buNone/>
          </a:pPr>
          <a:r>
            <a:rPr lang="pl-PL" sz="1200" b="1" kern="1200" dirty="0">
              <a:solidFill>
                <a:srgbClr val="000000"/>
              </a:solidFill>
              <a:latin typeface="Calibri" panose="020F0502020204030204"/>
              <a:ea typeface="+mn-ea"/>
              <a:cs typeface="+mn-cs"/>
            </a:rPr>
            <a:t>1. </a:t>
          </a:r>
          <a:r>
            <a:rPr lang="it-IT" sz="1200" b="1" kern="1200" dirty="0" smtClean="0">
              <a:solidFill>
                <a:srgbClr val="000000"/>
              </a:solidFill>
              <a:latin typeface="Calibri" panose="020F0502020204030204"/>
              <a:ea typeface="+mn-ea"/>
              <a:cs typeface="+mn-cs"/>
            </a:rPr>
            <a:t>Esigenze formative</a:t>
          </a:r>
          <a:endParaRPr lang="pl-PL" sz="1200" b="1" kern="1200" dirty="0">
            <a:solidFill>
              <a:srgbClr val="000000"/>
            </a:solidFill>
            <a:latin typeface="Calibri" panose="020F0502020204030204"/>
            <a:ea typeface="+mn-ea"/>
            <a:cs typeface="+mn-cs"/>
          </a:endParaRPr>
        </a:p>
      </dsp:txBody>
      <dsp:txXfrm>
        <a:off x="1965733" y="591441"/>
        <a:ext cx="957077" cy="939268"/>
      </dsp:txXfrm>
    </dsp:sp>
    <dsp:sp modelId="{D23EFA4E-B6F7-F14A-B3EF-335D2E616E70}">
      <dsp:nvSpPr>
        <dsp:cNvPr id="0" name=""/>
        <dsp:cNvSpPr/>
      </dsp:nvSpPr>
      <dsp:spPr>
        <a:xfrm rot="5400000">
          <a:off x="2996133" y="174860"/>
          <a:ext cx="1328326" cy="132832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buNone/>
          </a:pPr>
          <a:r>
            <a:rPr lang="pl-PL" sz="1200" b="1" kern="1200" dirty="0">
              <a:solidFill>
                <a:srgbClr val="000000"/>
              </a:solidFill>
              <a:latin typeface="Calibri" panose="020F0502020204030204"/>
              <a:ea typeface="+mn-ea"/>
              <a:cs typeface="+mn-cs"/>
            </a:rPr>
            <a:t>2. </a:t>
          </a:r>
          <a:r>
            <a:rPr lang="it-IT" sz="1200" b="1" kern="1200" dirty="0" smtClean="0">
              <a:solidFill>
                <a:srgbClr val="000000"/>
              </a:solidFill>
              <a:latin typeface="Calibri" panose="020F0502020204030204"/>
              <a:ea typeface="+mn-ea"/>
              <a:cs typeface="+mn-cs"/>
            </a:rPr>
            <a:t>Progettare l formazione</a:t>
          </a:r>
          <a:endParaRPr lang="pl-PL" sz="1200" b="1" kern="1200" dirty="0">
            <a:solidFill>
              <a:srgbClr val="000000"/>
            </a:solidFill>
            <a:latin typeface="Calibri" panose="020F0502020204030204"/>
            <a:ea typeface="+mn-ea"/>
            <a:cs typeface="+mn-cs"/>
          </a:endParaRPr>
        </a:p>
      </dsp:txBody>
      <dsp:txXfrm rot="-5400000">
        <a:off x="2996133" y="563918"/>
        <a:ext cx="939268" cy="939268"/>
      </dsp:txXfrm>
    </dsp:sp>
    <dsp:sp modelId="{F4A5AA9E-F405-2643-A462-09953381D0DC}">
      <dsp:nvSpPr>
        <dsp:cNvPr id="0" name=""/>
        <dsp:cNvSpPr/>
      </dsp:nvSpPr>
      <dsp:spPr>
        <a:xfrm rot="10800000">
          <a:off x="2996133" y="1564541"/>
          <a:ext cx="1328326" cy="132832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buNone/>
          </a:pPr>
          <a:r>
            <a:rPr lang="pl-PL" sz="1200" b="1" kern="1200" dirty="0" smtClean="0">
              <a:solidFill>
                <a:srgbClr val="000000"/>
              </a:solidFill>
              <a:latin typeface="Calibri" panose="020F0502020204030204"/>
              <a:ea typeface="+mn-ea"/>
              <a:cs typeface="+mn-cs"/>
            </a:rPr>
            <a:t>3.</a:t>
          </a:r>
          <a:r>
            <a:rPr lang="it-IT" sz="1200" b="1" kern="1200" dirty="0" smtClean="0">
              <a:solidFill>
                <a:srgbClr val="000000"/>
              </a:solidFill>
              <a:latin typeface="Calibri" panose="020F0502020204030204"/>
              <a:ea typeface="+mn-ea"/>
              <a:cs typeface="+mn-cs"/>
            </a:rPr>
            <a:t> Somministrazione della formazione</a:t>
          </a:r>
          <a:endParaRPr lang="pl-PL" sz="1200" kern="1200" dirty="0">
            <a:solidFill>
              <a:srgbClr val="000000"/>
            </a:solidFill>
          </a:endParaRPr>
        </a:p>
      </dsp:txBody>
      <dsp:txXfrm rot="10800000">
        <a:off x="2996133" y="1564541"/>
        <a:ext cx="939268" cy="939268"/>
      </dsp:txXfrm>
    </dsp:sp>
    <dsp:sp modelId="{5AA2E24B-C5C8-574D-BD04-DB98F3C3F26F}">
      <dsp:nvSpPr>
        <dsp:cNvPr id="0" name=""/>
        <dsp:cNvSpPr/>
      </dsp:nvSpPr>
      <dsp:spPr>
        <a:xfrm rot="16200000">
          <a:off x="1606452" y="1564541"/>
          <a:ext cx="1328326" cy="132832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buNone/>
          </a:pPr>
          <a:r>
            <a:rPr lang="pl-PL" sz="1200" b="1" kern="1200" dirty="0">
              <a:solidFill>
                <a:srgbClr val="000000"/>
              </a:solidFill>
              <a:latin typeface="Calibri" panose="020F0502020204030204"/>
              <a:ea typeface="+mn-ea"/>
              <a:cs typeface="+mn-cs"/>
            </a:rPr>
            <a:t>4. </a:t>
          </a:r>
          <a:r>
            <a:rPr lang="it-IT" sz="1200" b="1" kern="1200" dirty="0" smtClean="0">
              <a:solidFill>
                <a:srgbClr val="000000"/>
              </a:solidFill>
              <a:latin typeface="Calibri" panose="020F0502020204030204"/>
              <a:ea typeface="+mn-ea"/>
              <a:cs typeface="+mn-cs"/>
            </a:rPr>
            <a:t>Valutare la formazione</a:t>
          </a:r>
          <a:endParaRPr lang="pl-PL" sz="1200" b="1" kern="1200" dirty="0">
            <a:solidFill>
              <a:srgbClr val="000000"/>
            </a:solidFill>
            <a:latin typeface="Calibri" panose="020F0502020204030204"/>
            <a:ea typeface="+mn-ea"/>
            <a:cs typeface="+mn-cs"/>
          </a:endParaRPr>
        </a:p>
      </dsp:txBody>
      <dsp:txXfrm rot="5400000">
        <a:off x="1995510" y="1564541"/>
        <a:ext cx="939268" cy="939268"/>
      </dsp:txXfrm>
    </dsp:sp>
    <dsp:sp modelId="{AB27D471-A395-444A-A3D3-EB169B5CDF87}">
      <dsp:nvSpPr>
        <dsp:cNvPr id="0" name=""/>
        <dsp:cNvSpPr/>
      </dsp:nvSpPr>
      <dsp:spPr>
        <a:xfrm>
          <a:off x="2736143" y="1257768"/>
          <a:ext cx="458625" cy="398804"/>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880F59-2117-4440-95C1-3938333F2EB6}">
      <dsp:nvSpPr>
        <dsp:cNvPr id="0" name=""/>
        <dsp:cNvSpPr/>
      </dsp:nvSpPr>
      <dsp:spPr>
        <a:xfrm rot="10800000">
          <a:off x="2736143" y="1411154"/>
          <a:ext cx="458625" cy="398804"/>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B6816-BFE6-A94D-8630-455280727902}">
      <dsp:nvSpPr>
        <dsp:cNvPr id="0" name=""/>
        <dsp:cNvSpPr/>
      </dsp:nvSpPr>
      <dsp:spPr>
        <a:xfrm>
          <a:off x="1179456" y="0"/>
          <a:ext cx="3239031" cy="323903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E6C211-5E6C-1D4F-BFE4-E697076EA73A}">
      <dsp:nvSpPr>
        <dsp:cNvPr id="0" name=""/>
        <dsp:cNvSpPr/>
      </dsp:nvSpPr>
      <dsp:spPr>
        <a:xfrm>
          <a:off x="2449775" y="660878"/>
          <a:ext cx="2105370" cy="71739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l-PL" sz="1100" b="1" kern="1200" dirty="0" err="1"/>
            <a:t>Benefits</a:t>
          </a:r>
          <a:endParaRPr lang="pl-PL" sz="1100" b="1" kern="1200" dirty="0"/>
        </a:p>
        <a:p>
          <a:pPr lvl="0" algn="ctr" defTabSz="488950">
            <a:lnSpc>
              <a:spcPct val="90000"/>
            </a:lnSpc>
            <a:spcBef>
              <a:spcPct val="0"/>
            </a:spcBef>
            <a:spcAft>
              <a:spcPct val="35000"/>
            </a:spcAft>
          </a:pPr>
          <a:r>
            <a:rPr lang="it-IT" sz="900" kern="1200" dirty="0" smtClean="0"/>
            <a:t>Salute, equilibrio vita privata e lavoro</a:t>
          </a:r>
          <a:endParaRPr lang="pl-PL" sz="900" kern="1200" dirty="0"/>
        </a:p>
      </dsp:txBody>
      <dsp:txXfrm>
        <a:off x="2484795" y="695898"/>
        <a:ext cx="2035330" cy="647354"/>
      </dsp:txXfrm>
    </dsp:sp>
    <dsp:sp modelId="{ED4ABA20-2DE4-2047-AB88-0E957A118FDA}">
      <dsp:nvSpPr>
        <dsp:cNvPr id="0" name=""/>
        <dsp:cNvSpPr/>
      </dsp:nvSpPr>
      <dsp:spPr>
        <a:xfrm>
          <a:off x="2486377" y="1449625"/>
          <a:ext cx="2069978" cy="65159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l-PL" sz="1100" b="1" kern="1200" dirty="0" smtClean="0"/>
            <a:t>Incentiv</a:t>
          </a:r>
          <a:r>
            <a:rPr lang="it-IT" sz="1100" b="1" kern="1200" dirty="0" smtClean="0"/>
            <a:t>i</a:t>
          </a:r>
          <a:endParaRPr lang="pl-PL" sz="1100" b="1" kern="1200" dirty="0"/>
        </a:p>
        <a:p>
          <a:pPr lvl="0" algn="ctr" defTabSz="488950">
            <a:lnSpc>
              <a:spcPct val="90000"/>
            </a:lnSpc>
            <a:spcBef>
              <a:spcPct val="0"/>
            </a:spcBef>
            <a:spcAft>
              <a:spcPct val="35000"/>
            </a:spcAft>
          </a:pPr>
          <a:r>
            <a:rPr lang="it-IT" sz="900" kern="1200" dirty="0" smtClean="0"/>
            <a:t>Incentivi a breve e lungo termine (anche incentivi di squadra)</a:t>
          </a:r>
          <a:endParaRPr lang="pl-PL" sz="900" kern="1200" dirty="0"/>
        </a:p>
      </dsp:txBody>
      <dsp:txXfrm>
        <a:off x="2518185" y="1481433"/>
        <a:ext cx="2006362" cy="587979"/>
      </dsp:txXfrm>
    </dsp:sp>
    <dsp:sp modelId="{E35B9D7D-388E-324B-A922-8D7A02ECCF1E}">
      <dsp:nvSpPr>
        <dsp:cNvPr id="0" name=""/>
        <dsp:cNvSpPr/>
      </dsp:nvSpPr>
      <dsp:spPr>
        <a:xfrm>
          <a:off x="2463829" y="2173742"/>
          <a:ext cx="2153983" cy="95229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b="1" kern="1200" dirty="0" smtClean="0"/>
            <a:t>Stipendio base</a:t>
          </a:r>
          <a:endParaRPr lang="pl-PL" sz="1100" b="1" kern="1200" dirty="0"/>
        </a:p>
      </dsp:txBody>
      <dsp:txXfrm>
        <a:off x="2510316" y="2220229"/>
        <a:ext cx="2061009" cy="8593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05066-12C3-4507-9FC2-66C78BBC3810}">
      <dsp:nvSpPr>
        <dsp:cNvPr id="0" name=""/>
        <dsp:cNvSpPr/>
      </dsp:nvSpPr>
      <dsp:spPr>
        <a:xfrm rot="16200000">
          <a:off x="436868" y="-436868"/>
          <a:ext cx="1531135" cy="2404872"/>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buNone/>
          </a:pPr>
          <a:r>
            <a:rPr lang="it-IT" sz="1200" b="1" kern="1200" dirty="0" smtClean="0">
              <a:solidFill>
                <a:sysClr val="window" lastClr="FFFFFF"/>
              </a:solidFill>
              <a:latin typeface="Calibri" panose="020F0502020204030204"/>
              <a:ea typeface="+mn-ea"/>
              <a:cs typeface="+mn-cs"/>
            </a:rPr>
            <a:t>Premi monetari - Paga</a:t>
          </a:r>
          <a:endParaRPr lang="pl-PL" sz="1200" b="1" kern="1200" dirty="0">
            <a:solidFill>
              <a:sysClr val="window" lastClr="FFFFFF"/>
            </a:solidFill>
            <a:latin typeface="Calibri" panose="020F0502020204030204"/>
            <a:ea typeface="+mn-ea"/>
            <a:cs typeface="+mn-cs"/>
          </a:endParaRPr>
        </a:p>
        <a:p>
          <a:pPr lvl="0" algn="ctr" defTabSz="533400">
            <a:lnSpc>
              <a:spcPct val="90000"/>
            </a:lnSpc>
            <a:spcBef>
              <a:spcPct val="0"/>
            </a:spcBef>
            <a:spcAft>
              <a:spcPct val="35000"/>
            </a:spcAft>
            <a:buNone/>
          </a:pPr>
          <a:r>
            <a:rPr lang="it-IT" sz="1200" kern="1200" dirty="0" smtClean="0">
              <a:solidFill>
                <a:sysClr val="window" lastClr="FFFFFF"/>
              </a:solidFill>
              <a:latin typeface="Calibri" panose="020F0502020204030204"/>
              <a:ea typeface="+mn-ea"/>
              <a:cs typeface="+mn-cs"/>
            </a:rPr>
            <a:t>stipendi</a:t>
          </a:r>
          <a:r>
            <a:rPr lang="pl-PL" sz="1200" kern="1200" dirty="0" smtClean="0">
              <a:solidFill>
                <a:sysClr val="window" lastClr="FFFFFF"/>
              </a:solidFill>
              <a:latin typeface="Calibri" panose="020F0502020204030204"/>
              <a:ea typeface="+mn-ea"/>
              <a:cs typeface="+mn-cs"/>
            </a:rPr>
            <a:t>, </a:t>
          </a:r>
          <a:endParaRPr lang="pl-PL" sz="1200" kern="1200" dirty="0">
            <a:solidFill>
              <a:sysClr val="window" lastClr="FFFFFF"/>
            </a:solidFill>
            <a:latin typeface="Calibri" panose="020F0502020204030204"/>
            <a:ea typeface="+mn-ea"/>
            <a:cs typeface="+mn-cs"/>
          </a:endParaRPr>
        </a:p>
        <a:p>
          <a:pPr lvl="0" algn="ctr" defTabSz="533400">
            <a:lnSpc>
              <a:spcPct val="90000"/>
            </a:lnSpc>
            <a:spcBef>
              <a:spcPct val="0"/>
            </a:spcBef>
            <a:spcAft>
              <a:spcPct val="35000"/>
            </a:spcAft>
            <a:buNone/>
          </a:pPr>
          <a:r>
            <a:rPr lang="it-IT" sz="1200" kern="1200" dirty="0" smtClean="0">
              <a:solidFill>
                <a:sysClr val="window" lastClr="FFFFFF"/>
              </a:solidFill>
              <a:latin typeface="Calibri" panose="020F0502020204030204"/>
              <a:ea typeface="+mn-ea"/>
              <a:cs typeface="+mn-cs"/>
            </a:rPr>
            <a:t>Premi variabili</a:t>
          </a:r>
          <a:r>
            <a:rPr lang="pl-PL" sz="1200" kern="1200" dirty="0" smtClean="0">
              <a:solidFill>
                <a:sysClr val="window" lastClr="FFFFFF"/>
              </a:solidFill>
              <a:latin typeface="Calibri" panose="020F0502020204030204"/>
              <a:ea typeface="+mn-ea"/>
              <a:cs typeface="+mn-cs"/>
            </a:rPr>
            <a:t> (</a:t>
          </a:r>
          <a:r>
            <a:rPr lang="it-IT" sz="1200" kern="1200" dirty="0" smtClean="0">
              <a:solidFill>
                <a:sysClr val="window" lastClr="FFFFFF"/>
              </a:solidFill>
              <a:latin typeface="Calibri" panose="020F0502020204030204"/>
              <a:ea typeface="+mn-ea"/>
              <a:cs typeface="+mn-cs"/>
            </a:rPr>
            <a:t>bonus monetari</a:t>
          </a:r>
          <a:r>
            <a:rPr lang="pl-PL" sz="1200" kern="1200" dirty="0" smtClean="0">
              <a:solidFill>
                <a:sysClr val="window" lastClr="FFFFFF"/>
              </a:solidFill>
              <a:latin typeface="Calibri" panose="020F0502020204030204"/>
              <a:ea typeface="+mn-ea"/>
              <a:cs typeface="+mn-cs"/>
            </a:rPr>
            <a:t>, </a:t>
          </a:r>
          <a:endParaRPr lang="pl-PL" sz="1200" kern="1200" dirty="0">
            <a:solidFill>
              <a:sysClr val="window" lastClr="FFFFFF"/>
            </a:solidFill>
            <a:latin typeface="Calibri" panose="020F0502020204030204"/>
            <a:ea typeface="+mn-ea"/>
            <a:cs typeface="+mn-cs"/>
          </a:endParaRPr>
        </a:p>
        <a:p>
          <a:pPr lvl="0" algn="ctr" defTabSz="533400">
            <a:lnSpc>
              <a:spcPct val="90000"/>
            </a:lnSpc>
            <a:spcBef>
              <a:spcPct val="0"/>
            </a:spcBef>
            <a:spcAft>
              <a:spcPct val="35000"/>
            </a:spcAft>
            <a:buNone/>
          </a:pPr>
          <a:r>
            <a:rPr lang="it-IT" sz="1200" kern="1200" dirty="0" smtClean="0">
              <a:solidFill>
                <a:sysClr val="window" lastClr="FFFFFF"/>
              </a:solidFill>
              <a:latin typeface="Calibri" panose="020F0502020204030204"/>
              <a:ea typeface="+mn-ea"/>
              <a:cs typeface="+mn-cs"/>
            </a:rPr>
            <a:t>Incentivi a lungo termine</a:t>
          </a:r>
          <a:r>
            <a:rPr lang="pl-PL" sz="1200" kern="1200" dirty="0" smtClean="0">
              <a:solidFill>
                <a:sysClr val="window" lastClr="FFFFFF"/>
              </a:solidFill>
              <a:latin typeface="Calibri" panose="020F0502020204030204"/>
              <a:ea typeface="+mn-ea"/>
              <a:cs typeface="+mn-cs"/>
            </a:rPr>
            <a:t>)</a:t>
          </a:r>
          <a:endParaRPr lang="pl-PL" sz="1200" kern="1200" dirty="0">
            <a:solidFill>
              <a:sysClr val="window" lastClr="FFFFFF"/>
            </a:solidFill>
            <a:latin typeface="Calibri" panose="020F0502020204030204"/>
            <a:ea typeface="+mn-ea"/>
            <a:cs typeface="+mn-cs"/>
          </a:endParaRPr>
        </a:p>
      </dsp:txBody>
      <dsp:txXfrm rot="5400000">
        <a:off x="0" y="56058"/>
        <a:ext cx="2404872" cy="1092293"/>
      </dsp:txXfrm>
    </dsp:sp>
    <dsp:sp modelId="{A830981D-67B0-4B78-AB10-72DF8FD74DAB}">
      <dsp:nvSpPr>
        <dsp:cNvPr id="0" name=""/>
        <dsp:cNvSpPr/>
      </dsp:nvSpPr>
      <dsp:spPr>
        <a:xfrm>
          <a:off x="2404872" y="0"/>
          <a:ext cx="2404872" cy="1531135"/>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buNone/>
          </a:pPr>
          <a:r>
            <a:rPr lang="it-IT" sz="1200" b="1" kern="1200" dirty="0" smtClean="0">
              <a:solidFill>
                <a:sysClr val="window" lastClr="FFFFFF"/>
              </a:solidFill>
              <a:latin typeface="Calibri" panose="020F0502020204030204"/>
              <a:ea typeface="+mn-ea"/>
              <a:cs typeface="+mn-cs"/>
            </a:rPr>
            <a:t>Premi non monetari- benefits</a:t>
          </a:r>
          <a:endParaRPr lang="pl-PL" sz="1200" b="1" kern="1200" dirty="0">
            <a:solidFill>
              <a:sysClr val="window" lastClr="FFFFFF"/>
            </a:solidFill>
            <a:latin typeface="Calibri" panose="020F0502020204030204"/>
            <a:ea typeface="+mn-ea"/>
            <a:cs typeface="+mn-cs"/>
          </a:endParaRPr>
        </a:p>
        <a:p>
          <a:pPr lvl="0" algn="ctr" defTabSz="533400">
            <a:lnSpc>
              <a:spcPct val="90000"/>
            </a:lnSpc>
            <a:spcBef>
              <a:spcPct val="0"/>
            </a:spcBef>
            <a:spcAft>
              <a:spcPct val="35000"/>
            </a:spcAft>
            <a:buNone/>
          </a:pPr>
          <a:r>
            <a:rPr lang="pl-PL" sz="1200" kern="1200" dirty="0" smtClean="0">
              <a:solidFill>
                <a:sysClr val="window" lastClr="FFFFFF"/>
              </a:solidFill>
              <a:latin typeface="Calibri" panose="020F0502020204030204"/>
              <a:ea typeface="+mn-ea"/>
              <a:cs typeface="+mn-cs"/>
            </a:rPr>
            <a:t>Pension</a:t>
          </a:r>
          <a:r>
            <a:rPr lang="it-IT" sz="1200" kern="1200" dirty="0" smtClean="0">
              <a:solidFill>
                <a:sysClr val="window" lastClr="FFFFFF"/>
              </a:solidFill>
              <a:latin typeface="Calibri" panose="020F0502020204030204"/>
              <a:ea typeface="+mn-ea"/>
              <a:cs typeface="+mn-cs"/>
            </a:rPr>
            <a:t>i</a:t>
          </a:r>
          <a:r>
            <a:rPr lang="pl-PL" sz="1200" kern="1200" dirty="0" smtClean="0">
              <a:solidFill>
                <a:sysClr val="window" lastClr="FFFFFF"/>
              </a:solidFill>
              <a:latin typeface="Calibri" panose="020F0502020204030204"/>
              <a:ea typeface="+mn-ea"/>
              <a:cs typeface="+mn-cs"/>
            </a:rPr>
            <a:t>, </a:t>
          </a:r>
          <a:r>
            <a:rPr lang="it-IT" sz="1200" kern="1200" dirty="0" smtClean="0">
              <a:solidFill>
                <a:sysClr val="window" lastClr="FFFFFF"/>
              </a:solidFill>
              <a:latin typeface="Calibri" panose="020F0502020204030204"/>
              <a:ea typeface="+mn-ea"/>
              <a:cs typeface="+mn-cs"/>
            </a:rPr>
            <a:t>vacanze</a:t>
          </a:r>
          <a:r>
            <a:rPr lang="pl-PL" sz="1200" kern="1200" dirty="0" smtClean="0">
              <a:solidFill>
                <a:sysClr val="window" lastClr="FFFFFF"/>
              </a:solidFill>
              <a:latin typeface="Calibri" panose="020F0502020204030204"/>
              <a:ea typeface="+mn-ea"/>
              <a:cs typeface="+mn-cs"/>
            </a:rPr>
            <a:t>, </a:t>
          </a:r>
          <a:r>
            <a:rPr lang="it-IT" sz="1200" kern="1200" dirty="0" smtClean="0">
              <a:solidFill>
                <a:sysClr val="window" lastClr="FFFFFF"/>
              </a:solidFill>
              <a:latin typeface="Calibri" panose="020F0502020204030204"/>
              <a:ea typeface="+mn-ea"/>
              <a:cs typeface="+mn-cs"/>
            </a:rPr>
            <a:t>salute</a:t>
          </a:r>
          <a:r>
            <a:rPr lang="pl-PL" sz="1200" kern="1200" smtClean="0">
              <a:solidFill>
                <a:sysClr val="window" lastClr="FFFFFF"/>
              </a:solidFill>
              <a:latin typeface="Calibri" panose="020F0502020204030204"/>
              <a:ea typeface="+mn-ea"/>
              <a:cs typeface="+mn-cs"/>
            </a:rPr>
            <a:t>, other perks, flexibility etc</a:t>
          </a:r>
          <a:r>
            <a:rPr lang="pl-PL" sz="1200" kern="1200" dirty="0">
              <a:solidFill>
                <a:sysClr val="window" lastClr="FFFFFF"/>
              </a:solidFill>
              <a:latin typeface="Calibri" panose="020F0502020204030204"/>
              <a:ea typeface="+mn-ea"/>
              <a:cs typeface="+mn-cs"/>
            </a:rPr>
            <a:t>. </a:t>
          </a:r>
        </a:p>
      </dsp:txBody>
      <dsp:txXfrm>
        <a:off x="2404872" y="0"/>
        <a:ext cx="2348814" cy="1148351"/>
      </dsp:txXfrm>
    </dsp:sp>
    <dsp:sp modelId="{DE441867-760E-4DAE-AA13-FDD5DFE08AE6}">
      <dsp:nvSpPr>
        <dsp:cNvPr id="0" name=""/>
        <dsp:cNvSpPr/>
      </dsp:nvSpPr>
      <dsp:spPr>
        <a:xfrm rot="10800000">
          <a:off x="0" y="1531135"/>
          <a:ext cx="2404872" cy="1531135"/>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it-IT" sz="1200" b="1" kern="1200" dirty="0" smtClean="0">
              <a:solidFill>
                <a:sysClr val="window" lastClr="FFFFFF"/>
              </a:solidFill>
              <a:latin typeface="Calibri" panose="020F0502020204030204"/>
              <a:ea typeface="+mn-ea"/>
              <a:cs typeface="+mn-cs"/>
            </a:rPr>
            <a:t>Rete di sviluppo e formazione</a:t>
          </a:r>
        </a:p>
        <a:p>
          <a:pPr lvl="0" algn="ctr" defTabSz="533400">
            <a:lnSpc>
              <a:spcPct val="90000"/>
            </a:lnSpc>
            <a:spcBef>
              <a:spcPct val="0"/>
            </a:spcBef>
            <a:spcAft>
              <a:spcPct val="35000"/>
            </a:spcAft>
          </a:pPr>
          <a:r>
            <a:rPr lang="it-IT" sz="1200" b="0" kern="1200" dirty="0" smtClean="0">
              <a:solidFill>
                <a:sysClr val="window" lastClr="FFFFFF"/>
              </a:solidFill>
              <a:latin typeface="Calibri" panose="020F0502020204030204"/>
              <a:ea typeface="+mn-ea"/>
              <a:cs typeface="+mn-cs"/>
            </a:rPr>
            <a:t>formazione sul lavoro, gestione delle prestazioni, sviluppo della carriera, pianificazione della successione</a:t>
          </a:r>
          <a:endParaRPr lang="pl-PL" sz="700" b="0" kern="1200" dirty="0">
            <a:solidFill>
              <a:sysClr val="window" lastClr="FFFFFF"/>
            </a:solidFill>
            <a:latin typeface="Calibri" panose="020F0502020204030204"/>
            <a:ea typeface="+mn-ea"/>
            <a:cs typeface="+mn-cs"/>
          </a:endParaRPr>
        </a:p>
      </dsp:txBody>
      <dsp:txXfrm rot="10800000">
        <a:off x="56058" y="1913919"/>
        <a:ext cx="2348814" cy="1148351"/>
      </dsp:txXfrm>
    </dsp:sp>
    <dsp:sp modelId="{872FE102-6A7B-47CA-94D5-F3E7621D0A04}">
      <dsp:nvSpPr>
        <dsp:cNvPr id="0" name=""/>
        <dsp:cNvSpPr/>
      </dsp:nvSpPr>
      <dsp:spPr>
        <a:xfrm rot="5400000">
          <a:off x="2841740" y="1094267"/>
          <a:ext cx="1531135" cy="2404872"/>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it-IT" sz="1200" b="1" kern="1200" dirty="0" smtClean="0">
              <a:solidFill>
                <a:sysClr val="window" lastClr="FFFFFF"/>
              </a:solidFill>
              <a:latin typeface="Calibri" panose="020F0502020204030204"/>
              <a:ea typeface="+mn-ea"/>
              <a:cs typeface="+mn-cs"/>
            </a:rPr>
            <a:t>Ambiente di lavoro</a:t>
          </a:r>
        </a:p>
        <a:p>
          <a:pPr lvl="0" algn="ctr" defTabSz="533400">
            <a:lnSpc>
              <a:spcPct val="90000"/>
            </a:lnSpc>
            <a:spcBef>
              <a:spcPct val="0"/>
            </a:spcBef>
            <a:spcAft>
              <a:spcPct val="35000"/>
            </a:spcAft>
          </a:pPr>
          <a:r>
            <a:rPr lang="it-IT" sz="1200" b="0" kern="1200" dirty="0" smtClean="0">
              <a:solidFill>
                <a:sysClr val="window" lastClr="FFFFFF"/>
              </a:solidFill>
              <a:latin typeface="Calibri" panose="020F0502020204030204"/>
              <a:ea typeface="+mn-ea"/>
              <a:cs typeface="+mn-cs"/>
            </a:rPr>
            <a:t>condizioni di lavoro sane e sicure, equilibrio tra lavoro e vita privata, leadership, cultura organizzativa, comunicazione aperta</a:t>
          </a:r>
          <a:endParaRPr lang="pl-PL" sz="1200" b="0" kern="1200" dirty="0">
            <a:solidFill>
              <a:sysClr val="window" lastClr="FFFFFF"/>
            </a:solidFill>
            <a:latin typeface="Calibri" panose="020F0502020204030204"/>
            <a:ea typeface="+mn-ea"/>
            <a:cs typeface="+mn-cs"/>
          </a:endParaRPr>
        </a:p>
      </dsp:txBody>
      <dsp:txXfrm rot="-5400000">
        <a:off x="2404872" y="1913919"/>
        <a:ext cx="2404872" cy="1092293"/>
      </dsp:txXfrm>
    </dsp:sp>
    <dsp:sp modelId="{BEAA001C-B50E-4AFA-84DF-3668E64C728D}">
      <dsp:nvSpPr>
        <dsp:cNvPr id="0" name=""/>
        <dsp:cNvSpPr/>
      </dsp:nvSpPr>
      <dsp:spPr>
        <a:xfrm>
          <a:off x="1597000" y="1141997"/>
          <a:ext cx="1615742" cy="778276"/>
        </a:xfrm>
        <a:prstGeom prst="roundRect">
          <a:avLst/>
        </a:prstGeom>
        <a:solidFill>
          <a:srgbClr val="5B9BD5">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buNone/>
          </a:pPr>
          <a:r>
            <a:rPr lang="it-IT" sz="1200" b="1" kern="1200" dirty="0" smtClean="0">
              <a:solidFill>
                <a:srgbClr val="FF0000"/>
              </a:solidFill>
              <a:latin typeface="Calibri" panose="020F0502020204030204"/>
              <a:ea typeface="+mn-ea"/>
              <a:cs typeface="+mn-cs"/>
            </a:rPr>
            <a:t>Comportamento e atteggiamento dei dipendenti desiderato</a:t>
          </a:r>
          <a:endParaRPr lang="pl-PL" sz="1200" b="1" kern="1200" dirty="0">
            <a:solidFill>
              <a:srgbClr val="FF0000"/>
            </a:solidFill>
            <a:latin typeface="Calibri" panose="020F0502020204030204"/>
            <a:ea typeface="+mn-ea"/>
            <a:cs typeface="+mn-cs"/>
          </a:endParaRPr>
        </a:p>
      </dsp:txBody>
      <dsp:txXfrm>
        <a:off x="1634992" y="1179989"/>
        <a:ext cx="1539758" cy="7022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r>
              <a:rPr lang="pl-PL" dirty="0" err="1"/>
              <a:t>There</a:t>
            </a:r>
            <a:r>
              <a:rPr lang="pl-PL" dirty="0"/>
              <a:t> </a:t>
            </a:r>
            <a:r>
              <a:rPr lang="pl-PL" dirty="0" err="1"/>
              <a:t>are</a:t>
            </a:r>
            <a:r>
              <a:rPr lang="pl-PL" dirty="0"/>
              <a:t> </a:t>
            </a:r>
            <a:r>
              <a:rPr lang="pl-PL" dirty="0" err="1"/>
              <a:t>often</a:t>
            </a:r>
            <a:r>
              <a:rPr lang="pl-PL" dirty="0"/>
              <a:t> </a:t>
            </a:r>
            <a:r>
              <a:rPr lang="pl-PL" dirty="0" err="1"/>
              <a:t>two</a:t>
            </a:r>
            <a:r>
              <a:rPr lang="pl-PL" dirty="0"/>
              <a:t> </a:t>
            </a:r>
            <a:r>
              <a:rPr lang="pl-PL" dirty="0" err="1"/>
              <a:t>important</a:t>
            </a:r>
            <a:r>
              <a:rPr lang="pl-PL" dirty="0"/>
              <a:t> </a:t>
            </a:r>
            <a:r>
              <a:rPr lang="pl-PL" dirty="0" err="1"/>
              <a:t>documents</a:t>
            </a:r>
            <a:r>
              <a:rPr lang="pl-PL" dirty="0"/>
              <a:t> </a:t>
            </a:r>
            <a:r>
              <a:rPr lang="pl-PL" dirty="0" err="1"/>
              <a:t>that</a:t>
            </a:r>
            <a:r>
              <a:rPr lang="pl-PL" dirty="0"/>
              <a:t> </a:t>
            </a:r>
            <a:r>
              <a:rPr lang="pl-PL" dirty="0" err="1"/>
              <a:t>are</a:t>
            </a:r>
            <a:r>
              <a:rPr lang="pl-PL" dirty="0"/>
              <a:t> </a:t>
            </a:r>
            <a:r>
              <a:rPr lang="pl-PL" dirty="0" err="1"/>
              <a:t>used</a:t>
            </a:r>
            <a:r>
              <a:rPr lang="pl-PL" dirty="0"/>
              <a:t> to </a:t>
            </a:r>
            <a:r>
              <a:rPr lang="pl-PL" dirty="0" err="1"/>
              <a:t>define</a:t>
            </a:r>
            <a:r>
              <a:rPr lang="pl-PL" dirty="0"/>
              <a:t> </a:t>
            </a:r>
            <a:r>
              <a:rPr lang="pl-PL" dirty="0" err="1"/>
              <a:t>recruitment</a:t>
            </a:r>
            <a:r>
              <a:rPr lang="pl-PL" dirty="0"/>
              <a:t> </a:t>
            </a:r>
            <a:r>
              <a:rPr lang="pl-PL" dirty="0" err="1"/>
              <a:t>requirements</a:t>
            </a:r>
            <a:r>
              <a:rPr lang="pl-PL" dirty="0"/>
              <a:t>. The </a:t>
            </a:r>
            <a:r>
              <a:rPr lang="pl-PL" dirty="0" err="1"/>
              <a:t>job</a:t>
            </a:r>
            <a:r>
              <a:rPr lang="pl-PL" dirty="0"/>
              <a:t> </a:t>
            </a:r>
            <a:r>
              <a:rPr lang="pl-PL" dirty="0" err="1"/>
              <a:t>description</a:t>
            </a:r>
            <a:r>
              <a:rPr lang="pl-PL" baseline="0" dirty="0"/>
              <a:t> </a:t>
            </a:r>
            <a:r>
              <a:rPr lang="pl-PL" baseline="0" dirty="0" err="1"/>
              <a:t>or</a:t>
            </a:r>
            <a:r>
              <a:rPr lang="pl-PL" baseline="0" dirty="0"/>
              <a:t> </a:t>
            </a:r>
            <a:r>
              <a:rPr lang="pl-PL" baseline="0" dirty="0" err="1"/>
              <a:t>job</a:t>
            </a:r>
            <a:r>
              <a:rPr lang="pl-PL" baseline="0" dirty="0"/>
              <a:t> </a:t>
            </a:r>
            <a:r>
              <a:rPr lang="pl-PL" baseline="0" dirty="0" err="1"/>
              <a:t>specification</a:t>
            </a:r>
            <a:r>
              <a:rPr lang="pl-PL" baseline="0" dirty="0"/>
              <a:t> – </a:t>
            </a:r>
            <a:r>
              <a:rPr lang="pl-PL" baseline="0" dirty="0" err="1"/>
              <a:t>gives</a:t>
            </a:r>
            <a:r>
              <a:rPr lang="pl-PL" baseline="0" dirty="0"/>
              <a:t> </a:t>
            </a:r>
            <a:r>
              <a:rPr lang="pl-PL" baseline="0" dirty="0" err="1"/>
              <a:t>details</a:t>
            </a:r>
            <a:r>
              <a:rPr lang="pl-PL" baseline="0" dirty="0"/>
              <a:t> of the </a:t>
            </a:r>
            <a:r>
              <a:rPr lang="pl-PL" baseline="0" dirty="0" err="1"/>
              <a:t>purpose</a:t>
            </a:r>
            <a:r>
              <a:rPr lang="pl-PL" baseline="0" dirty="0"/>
              <a:t> of the </a:t>
            </a:r>
            <a:r>
              <a:rPr lang="pl-PL" baseline="0" dirty="0" err="1"/>
              <a:t>job</a:t>
            </a:r>
            <a:r>
              <a:rPr lang="pl-PL" baseline="0" dirty="0"/>
              <a:t> and of the </a:t>
            </a:r>
            <a:r>
              <a:rPr lang="pl-PL" baseline="0" dirty="0" err="1"/>
              <a:t>tasks</a:t>
            </a:r>
            <a:r>
              <a:rPr lang="pl-PL" baseline="0" dirty="0"/>
              <a:t> and </a:t>
            </a:r>
            <a:r>
              <a:rPr lang="pl-PL" baseline="0" dirty="0" err="1"/>
              <a:t>responsibilitues</a:t>
            </a:r>
            <a:r>
              <a:rPr lang="pl-PL" baseline="0" dirty="0"/>
              <a:t> </a:t>
            </a:r>
            <a:r>
              <a:rPr lang="pl-PL" baseline="0" dirty="0" err="1"/>
              <a:t>or</a:t>
            </a:r>
            <a:r>
              <a:rPr lang="pl-PL" baseline="0" dirty="0"/>
              <a:t> </a:t>
            </a:r>
            <a:r>
              <a:rPr lang="pl-PL" baseline="0" dirty="0" err="1"/>
              <a:t>areas</a:t>
            </a:r>
            <a:r>
              <a:rPr lang="pl-PL" baseline="0" dirty="0"/>
              <a:t> of </a:t>
            </a:r>
            <a:r>
              <a:rPr lang="pl-PL" baseline="0" dirty="0" err="1"/>
              <a:t>accountability</a:t>
            </a:r>
            <a:r>
              <a:rPr lang="pl-PL" baseline="0" dirty="0"/>
              <a:t> </a:t>
            </a:r>
            <a:r>
              <a:rPr lang="pl-PL" baseline="0" dirty="0" err="1"/>
              <a:t>that</a:t>
            </a:r>
            <a:r>
              <a:rPr lang="pl-PL" baseline="0" dirty="0"/>
              <a:t> </a:t>
            </a:r>
            <a:r>
              <a:rPr lang="pl-PL" baseline="0" dirty="0" err="1"/>
              <a:t>are</a:t>
            </a:r>
            <a:r>
              <a:rPr lang="pl-PL" baseline="0" dirty="0"/>
              <a:t> </a:t>
            </a:r>
            <a:r>
              <a:rPr lang="pl-PL" baseline="0" dirty="0" err="1"/>
              <a:t>assigned</a:t>
            </a:r>
            <a:r>
              <a:rPr lang="pl-PL" baseline="0" dirty="0"/>
              <a:t> to the </a:t>
            </a:r>
            <a:r>
              <a:rPr lang="pl-PL" baseline="0" dirty="0" err="1"/>
              <a:t>job</a:t>
            </a:r>
            <a:r>
              <a:rPr lang="pl-PL" baseline="0" dirty="0"/>
              <a:t> </a:t>
            </a:r>
            <a:r>
              <a:rPr lang="pl-PL" baseline="0" dirty="0" err="1"/>
              <a:t>holder</a:t>
            </a:r>
            <a:r>
              <a:rPr lang="pl-PL" baseline="0" dirty="0"/>
              <a:t>. The person </a:t>
            </a:r>
            <a:r>
              <a:rPr lang="pl-PL" baseline="0" dirty="0" err="1"/>
              <a:t>specification</a:t>
            </a:r>
            <a:r>
              <a:rPr lang="pl-PL" baseline="0" dirty="0"/>
              <a:t> </a:t>
            </a:r>
            <a:r>
              <a:rPr lang="pl-PL" baseline="0" dirty="0" err="1"/>
              <a:t>details</a:t>
            </a:r>
            <a:r>
              <a:rPr lang="pl-PL" baseline="0" dirty="0"/>
              <a:t> the </a:t>
            </a:r>
            <a:r>
              <a:rPr lang="pl-PL" baseline="0" dirty="0" err="1"/>
              <a:t>skills</a:t>
            </a:r>
            <a:r>
              <a:rPr lang="pl-PL" baseline="0" dirty="0"/>
              <a:t>, </a:t>
            </a:r>
            <a:r>
              <a:rPr lang="pl-PL" baseline="0" dirty="0" err="1"/>
              <a:t>knowledge</a:t>
            </a:r>
            <a:r>
              <a:rPr lang="pl-PL" baseline="0" dirty="0"/>
              <a:t>, and </a:t>
            </a:r>
            <a:r>
              <a:rPr lang="pl-PL" baseline="0" dirty="0" err="1"/>
              <a:t>attitudes</a:t>
            </a:r>
            <a:r>
              <a:rPr lang="pl-PL" baseline="0" dirty="0"/>
              <a:t> </a:t>
            </a:r>
            <a:r>
              <a:rPr lang="pl-PL" baseline="0" dirty="0" err="1"/>
              <a:t>that</a:t>
            </a:r>
            <a:r>
              <a:rPr lang="pl-PL" baseline="0" dirty="0"/>
              <a:t> </a:t>
            </a:r>
            <a:r>
              <a:rPr lang="pl-PL" baseline="0" dirty="0" err="1"/>
              <a:t>should</a:t>
            </a:r>
            <a:r>
              <a:rPr lang="pl-PL" baseline="0" dirty="0"/>
              <a:t> </a:t>
            </a:r>
            <a:r>
              <a:rPr lang="pl-PL" baseline="0" dirty="0" err="1"/>
              <a:t>ideally</a:t>
            </a:r>
            <a:r>
              <a:rPr lang="pl-PL" baseline="0" dirty="0"/>
              <a:t> be </a:t>
            </a:r>
            <a:r>
              <a:rPr lang="pl-PL" baseline="0" dirty="0" err="1"/>
              <a:t>possessed</a:t>
            </a:r>
            <a:r>
              <a:rPr lang="pl-PL" baseline="0" dirty="0"/>
              <a:t> by the </a:t>
            </a:r>
            <a:r>
              <a:rPr lang="pl-PL" baseline="0" dirty="0" err="1"/>
              <a:t>jobholder</a:t>
            </a:r>
            <a:r>
              <a:rPr lang="pl-PL" baseline="0" dirty="0"/>
              <a:t> to </a:t>
            </a:r>
            <a:r>
              <a:rPr lang="pl-PL" baseline="0" dirty="0" err="1"/>
              <a:t>ensure</a:t>
            </a:r>
            <a:r>
              <a:rPr lang="pl-PL" baseline="0" dirty="0"/>
              <a:t> he </a:t>
            </a:r>
            <a:r>
              <a:rPr lang="pl-PL" baseline="0" dirty="0" err="1"/>
              <a:t>or</a:t>
            </a:r>
            <a:r>
              <a:rPr lang="pl-PL" baseline="0" dirty="0"/>
              <a:t> </a:t>
            </a:r>
            <a:r>
              <a:rPr lang="pl-PL" baseline="0" dirty="0" err="1"/>
              <a:t>she</a:t>
            </a:r>
            <a:r>
              <a:rPr lang="pl-PL" baseline="0" dirty="0"/>
              <a:t> </a:t>
            </a:r>
            <a:r>
              <a:rPr lang="pl-PL" baseline="0" dirty="0" err="1"/>
              <a:t>can</a:t>
            </a:r>
            <a:r>
              <a:rPr lang="pl-PL" baseline="0" dirty="0"/>
              <a:t> </a:t>
            </a:r>
            <a:r>
              <a:rPr lang="pl-PL" baseline="0" dirty="0" err="1"/>
              <a:t>meet</a:t>
            </a:r>
            <a:r>
              <a:rPr lang="pl-PL" baseline="0" dirty="0"/>
              <a:t> </a:t>
            </a:r>
            <a:r>
              <a:rPr lang="pl-PL" baseline="0" dirty="0" err="1"/>
              <a:t>objectives</a:t>
            </a:r>
            <a:r>
              <a:rPr lang="pl-PL" baseline="0" dirty="0"/>
              <a:t>, </a:t>
            </a:r>
            <a:r>
              <a:rPr lang="pl-PL" baseline="0" dirty="0" err="1"/>
              <a:t>while</a:t>
            </a:r>
            <a:r>
              <a:rPr lang="pl-PL" baseline="0" dirty="0"/>
              <a:t> </a:t>
            </a:r>
            <a:r>
              <a:rPr lang="pl-PL" baseline="0" dirty="0" err="1"/>
              <a:t>feeling</a:t>
            </a:r>
            <a:r>
              <a:rPr lang="pl-PL" baseline="0" dirty="0"/>
              <a:t> </a:t>
            </a:r>
            <a:r>
              <a:rPr lang="pl-PL" baseline="0" dirty="0" err="1"/>
              <a:t>that</a:t>
            </a:r>
            <a:r>
              <a:rPr lang="pl-PL" baseline="0" dirty="0"/>
              <a:t> the </a:t>
            </a:r>
            <a:r>
              <a:rPr lang="pl-PL" baseline="0" dirty="0" err="1"/>
              <a:t>job</a:t>
            </a:r>
            <a:r>
              <a:rPr lang="pl-PL" baseline="0" dirty="0"/>
              <a:t> </a:t>
            </a:r>
            <a:r>
              <a:rPr lang="pl-PL" baseline="0" dirty="0" err="1"/>
              <a:t>holds</a:t>
            </a:r>
            <a:r>
              <a:rPr lang="pl-PL" baseline="0" dirty="0"/>
              <a:t> </a:t>
            </a:r>
            <a:r>
              <a:rPr lang="pl-PL" baseline="0" dirty="0" err="1"/>
              <a:t>sufficient</a:t>
            </a:r>
            <a:r>
              <a:rPr lang="pl-PL" baseline="0" dirty="0"/>
              <a:t> </a:t>
            </a:r>
            <a:r>
              <a:rPr lang="pl-PL" baseline="0" dirty="0" err="1"/>
              <a:t>challange</a:t>
            </a:r>
            <a:r>
              <a:rPr lang="pl-PL" baseline="0" dirty="0"/>
              <a:t> and </a:t>
            </a:r>
            <a:r>
              <a:rPr lang="pl-PL" baseline="0" dirty="0" err="1"/>
              <a:t>opportunity</a:t>
            </a:r>
            <a:r>
              <a:rPr lang="pl-PL" baseline="0" dirty="0"/>
              <a:t> for </a:t>
            </a:r>
            <a:r>
              <a:rPr lang="pl-PL" baseline="0" dirty="0" err="1"/>
              <a:t>growth</a:t>
            </a:r>
            <a:r>
              <a:rPr lang="pl-PL" baseline="0" dirty="0"/>
              <a:t>. </a:t>
            </a:r>
            <a:endParaRPr lang="pl-PL" dirty="0"/>
          </a:p>
        </p:txBody>
      </p:sp>
    </p:spTree>
    <p:extLst>
      <p:ext uri="{BB962C8B-B14F-4D97-AF65-F5344CB8AC3E}">
        <p14:creationId xmlns:p14="http://schemas.microsoft.com/office/powerpoint/2010/main" val="3204828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534869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p>
        </p:txBody>
      </p:sp>
      <p:sp>
        <p:nvSpPr>
          <p:cNvPr id="3" name="Content Placeholder 2"/>
          <p:cNvSpPr>
            <a:spLocks noGrp="1"/>
          </p:cNvSpPr>
          <p:nvPr>
            <p:ph idx="1"/>
          </p:nvPr>
        </p:nvSpPr>
        <p:spPr/>
        <p:txBody>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pl-PL"/>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fld id="{DD1EC2D8-83AA-4507-A1D9-438A542F44C9}" type="slidenum">
              <a:rPr lang="pl-PL"/>
              <a:pPr/>
              <a:t>‹N›</a:t>
            </a:fld>
            <a:endParaRPr lang="pl-PL"/>
          </a:p>
        </p:txBody>
      </p:sp>
    </p:spTree>
    <p:extLst>
      <p:ext uri="{BB962C8B-B14F-4D97-AF65-F5344CB8AC3E}">
        <p14:creationId xmlns:p14="http://schemas.microsoft.com/office/powerpoint/2010/main" val="3047301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smtClean="0">
                <a:solidFill>
                  <a:srgbClr val="E06666"/>
                </a:solidFill>
                <a:latin typeface="Cambria"/>
                <a:ea typeface="Cambria"/>
                <a:cs typeface="Cambria"/>
                <a:sym typeface="Cambria"/>
              </a:rPr>
              <a:t>“Accademia delle arti e dei mestieri”</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smtClean="0">
                <a:solidFill>
                  <a:srgbClr val="F24F4F"/>
                </a:solidFill>
                <a:latin typeface="Cambria" panose="02040503050406030204" pitchFamily="18" charset="0"/>
              </a:rPr>
              <a:t>Processo di selezione</a:t>
            </a:r>
            <a:endParaRPr lang="es-ES" b="0" dirty="0">
              <a:solidFill>
                <a:srgbClr val="F24F4F"/>
              </a:solidFill>
              <a:latin typeface="Cambria" panose="02040503050406030204" pitchFamily="18" charset="0"/>
            </a:endParaRPr>
          </a:p>
        </p:txBody>
      </p:sp>
      <p:sp>
        <p:nvSpPr>
          <p:cNvPr id="3" name="Content Placeholder 2"/>
          <p:cNvSpPr>
            <a:spLocks noGrp="1"/>
          </p:cNvSpPr>
          <p:nvPr>
            <p:ph idx="1"/>
          </p:nvPr>
        </p:nvSpPr>
        <p:spPr>
          <a:xfrm>
            <a:off x="311700" y="1152475"/>
            <a:ext cx="5534464" cy="3416400"/>
          </a:xfrm>
        </p:spPr>
        <p:txBody>
          <a:bodyPr/>
          <a:lstStyle/>
          <a:p>
            <a:r>
              <a:rPr lang="it-IT" sz="1600" dirty="0"/>
              <a:t>Valutare l'idoneità dei candidati in ogni fase della selezione, a partire dalla revisione dei moduli di candidatura o dei CV, alla valutazione dei risultati dei test psicometrici e alla valutazione delle prestazioni nelle interviste, è fondamentale per il processo non solo di assunzione, ma di assunzione del giusto tipo di persone.</a:t>
            </a:r>
            <a:endParaRPr lang="en-US" sz="1600" dirty="0" smtClean="0"/>
          </a:p>
          <a:p>
            <a:r>
              <a:rPr lang="it-IT" sz="1600" dirty="0"/>
              <a:t>Il processo di selezione prevede l'uso di tecniche e strumenti progettati per </a:t>
            </a:r>
            <a:r>
              <a:rPr lang="it-IT" sz="1600" dirty="0" smtClean="0"/>
              <a:t>non discriminare </a:t>
            </a:r>
            <a:r>
              <a:rPr lang="it-IT" sz="1600" dirty="0"/>
              <a:t>i candidati selezionati, utilizzando criteri legali, pertinenti e predittivi</a:t>
            </a:r>
            <a:endParaRPr lang="en-US" sz="1600" dirty="0"/>
          </a:p>
        </p:txBody>
      </p:sp>
      <p:sp>
        <p:nvSpPr>
          <p:cNvPr id="4"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23" name="3 CuadroTexto"/>
          <p:cNvSpPr txBox="1"/>
          <p:nvPr/>
        </p:nvSpPr>
        <p:spPr>
          <a:xfrm>
            <a:off x="324873" y="239708"/>
            <a:ext cx="3657847" cy="307777"/>
          </a:xfrm>
          <a:prstGeom prst="rect">
            <a:avLst/>
          </a:prstGeom>
          <a:noFill/>
        </p:spPr>
        <p:txBody>
          <a:bodyPr wrap="square" rtlCol="0">
            <a:spAutoFit/>
          </a:bodyPr>
          <a:lstStyle/>
          <a:p>
            <a:r>
              <a:rPr lang="es-ES" dirty="0" smtClean="0"/>
              <a:t>Unità </a:t>
            </a:r>
            <a:r>
              <a:rPr lang="pl-PL" dirty="0"/>
              <a:t>2</a:t>
            </a:r>
            <a:r>
              <a:rPr lang="es-ES" dirty="0"/>
              <a:t>. </a:t>
            </a:r>
            <a:r>
              <a:rPr lang="en-US" dirty="0" smtClean="0"/>
              <a:t>SELEZIONE E RECLUTAMENTO</a:t>
            </a:r>
            <a:endParaRPr lang="es-ES" dirty="0"/>
          </a:p>
        </p:txBody>
      </p:sp>
      <p:graphicFrame>
        <p:nvGraphicFramePr>
          <p:cNvPr id="8" name="Table 7"/>
          <p:cNvGraphicFramePr>
            <a:graphicFrameLocks noGrp="1"/>
          </p:cNvGraphicFramePr>
          <p:nvPr>
            <p:extLst>
              <p:ext uri="{D42A27DB-BD31-4B8C-83A1-F6EECF244321}">
                <p14:modId xmlns:p14="http://schemas.microsoft.com/office/powerpoint/2010/main" val="2786900430"/>
              </p:ext>
            </p:extLst>
          </p:nvPr>
        </p:nvGraphicFramePr>
        <p:xfrm>
          <a:off x="5831173" y="1229298"/>
          <a:ext cx="3222887" cy="2529840"/>
        </p:xfrm>
        <a:graphic>
          <a:graphicData uri="http://schemas.openxmlformats.org/drawingml/2006/table">
            <a:tbl>
              <a:tblPr firstRow="1" bandRow="1">
                <a:tableStyleId>{5C22544A-7EE6-4342-B048-85BDC9FD1C3A}</a:tableStyleId>
              </a:tblPr>
              <a:tblGrid>
                <a:gridCol w="2117516">
                  <a:extLst>
                    <a:ext uri="{9D8B030D-6E8A-4147-A177-3AD203B41FA5}">
                      <a16:colId xmlns="" xmlns:a16="http://schemas.microsoft.com/office/drawing/2014/main" val="20000"/>
                    </a:ext>
                  </a:extLst>
                </a:gridCol>
                <a:gridCol w="1105371">
                  <a:extLst>
                    <a:ext uri="{9D8B030D-6E8A-4147-A177-3AD203B41FA5}">
                      <a16:colId xmlns="" xmlns:a16="http://schemas.microsoft.com/office/drawing/2014/main" val="20001"/>
                    </a:ext>
                  </a:extLst>
                </a:gridCol>
              </a:tblGrid>
              <a:tr h="370840">
                <a:tc>
                  <a:txBody>
                    <a:bodyPr/>
                    <a:lstStyle/>
                    <a:p>
                      <a:r>
                        <a:rPr lang="en-US" dirty="0" err="1" smtClean="0"/>
                        <a:t>Strumento</a:t>
                      </a:r>
                      <a:r>
                        <a:rPr lang="en-US" dirty="0" smtClean="0"/>
                        <a:t> di </a:t>
                      </a:r>
                      <a:r>
                        <a:rPr lang="en-US" dirty="0" err="1" smtClean="0"/>
                        <a:t>valutazione</a:t>
                      </a:r>
                      <a:endParaRPr lang="en-US" dirty="0"/>
                    </a:p>
                  </a:txBody>
                  <a:tcPr/>
                </a:tc>
                <a:tc>
                  <a:txBody>
                    <a:bodyPr/>
                    <a:lstStyle/>
                    <a:p>
                      <a:r>
                        <a:rPr lang="en-US" dirty="0" err="1" smtClean="0"/>
                        <a:t>Validità</a:t>
                      </a:r>
                      <a:r>
                        <a:rPr lang="en-US" dirty="0" smtClean="0"/>
                        <a:t> </a:t>
                      </a:r>
                      <a:r>
                        <a:rPr lang="en-US" dirty="0" err="1" smtClean="0"/>
                        <a:t>predittiva</a:t>
                      </a:r>
                      <a:endParaRPr lang="en-US" dirty="0"/>
                    </a:p>
                  </a:txBody>
                  <a:tcPr/>
                </a:tc>
                <a:extLst>
                  <a:ext uri="{0D108BD9-81ED-4DB2-BD59-A6C34878D82A}">
                    <a16:rowId xmlns="" xmlns:a16="http://schemas.microsoft.com/office/drawing/2014/main" val="10000"/>
                  </a:ext>
                </a:extLst>
              </a:tr>
              <a:tr h="370840">
                <a:tc>
                  <a:txBody>
                    <a:bodyPr/>
                    <a:lstStyle/>
                    <a:p>
                      <a:r>
                        <a:rPr lang="en-US" dirty="0" smtClean="0"/>
                        <a:t>Test </a:t>
                      </a:r>
                      <a:r>
                        <a:rPr lang="en-US" dirty="0" err="1" smtClean="0"/>
                        <a:t>prova</a:t>
                      </a:r>
                      <a:r>
                        <a:rPr lang="en-US" dirty="0" smtClean="0"/>
                        <a:t> </a:t>
                      </a:r>
                      <a:r>
                        <a:rPr lang="en-US" dirty="0" err="1" smtClean="0"/>
                        <a:t>lavoro</a:t>
                      </a:r>
                      <a:endParaRPr lang="en-US" dirty="0"/>
                    </a:p>
                    <a:p>
                      <a:r>
                        <a:rPr lang="en-US" dirty="0" smtClean="0"/>
                        <a:t>Test di </a:t>
                      </a:r>
                      <a:r>
                        <a:rPr lang="en-US" dirty="0" err="1" smtClean="0"/>
                        <a:t>abilità</a:t>
                      </a:r>
                      <a:r>
                        <a:rPr lang="en-US" dirty="0" smtClean="0"/>
                        <a:t> cognitive</a:t>
                      </a:r>
                      <a:endParaRPr lang="en-US" dirty="0"/>
                    </a:p>
                    <a:p>
                      <a:r>
                        <a:rPr lang="en-US" dirty="0" err="1" smtClean="0"/>
                        <a:t>Interviste</a:t>
                      </a:r>
                      <a:r>
                        <a:rPr lang="en-US" dirty="0" smtClean="0"/>
                        <a:t> </a:t>
                      </a:r>
                      <a:r>
                        <a:rPr lang="en-US" dirty="0" err="1" smtClean="0"/>
                        <a:t>strutturate</a:t>
                      </a:r>
                      <a:endParaRPr lang="en-US" baseline="0" dirty="0"/>
                    </a:p>
                    <a:p>
                      <a:r>
                        <a:rPr lang="en-US" baseline="0" dirty="0" smtClean="0"/>
                        <a:t>Test </a:t>
                      </a:r>
                      <a:r>
                        <a:rPr lang="en-US" baseline="0" dirty="0" err="1" smtClean="0"/>
                        <a:t>conosc</a:t>
                      </a:r>
                      <a:r>
                        <a:rPr lang="en-US" baseline="0" dirty="0" smtClean="0"/>
                        <a:t>. </a:t>
                      </a:r>
                      <a:r>
                        <a:rPr lang="en-US" baseline="0" dirty="0" err="1" smtClean="0"/>
                        <a:t>lavorativa</a:t>
                      </a:r>
                      <a:endParaRPr lang="en-US" baseline="0" dirty="0"/>
                    </a:p>
                    <a:p>
                      <a:r>
                        <a:rPr lang="en-US" baseline="0" dirty="0" err="1" smtClean="0"/>
                        <a:t>Interviste</a:t>
                      </a:r>
                      <a:r>
                        <a:rPr lang="en-US" baseline="0" dirty="0" smtClean="0"/>
                        <a:t> non </a:t>
                      </a:r>
                      <a:r>
                        <a:rPr lang="en-US" baseline="0" dirty="0" err="1" smtClean="0"/>
                        <a:t>strutturate</a:t>
                      </a:r>
                      <a:endParaRPr lang="en-US" baseline="0" dirty="0"/>
                    </a:p>
                    <a:p>
                      <a:r>
                        <a:rPr lang="en-US" baseline="0" dirty="0" err="1" smtClean="0"/>
                        <a:t>Dati</a:t>
                      </a:r>
                      <a:r>
                        <a:rPr lang="en-US" baseline="0" dirty="0" smtClean="0"/>
                        <a:t> </a:t>
                      </a:r>
                      <a:r>
                        <a:rPr lang="en-US" baseline="0" dirty="0" err="1" smtClean="0"/>
                        <a:t>biografici</a:t>
                      </a:r>
                      <a:endParaRPr lang="en-US" baseline="0" dirty="0"/>
                    </a:p>
                    <a:p>
                      <a:r>
                        <a:rPr lang="en-US" dirty="0" err="1" smtClean="0"/>
                        <a:t>Risultati</a:t>
                      </a:r>
                      <a:r>
                        <a:rPr lang="en-US" baseline="0" dirty="0" smtClean="0"/>
                        <a:t> del </a:t>
                      </a:r>
                      <a:r>
                        <a:rPr lang="en-US" baseline="0" dirty="0" err="1" smtClean="0"/>
                        <a:t>centro</a:t>
                      </a:r>
                      <a:r>
                        <a:rPr lang="en-US" baseline="0" dirty="0" smtClean="0"/>
                        <a:t> di </a:t>
                      </a:r>
                      <a:r>
                        <a:rPr lang="en-US" baseline="0" dirty="0" err="1" smtClean="0"/>
                        <a:t>valutazione</a:t>
                      </a:r>
                      <a:endParaRPr lang="en-US" dirty="0"/>
                    </a:p>
                    <a:p>
                      <a:r>
                        <a:rPr lang="en-US" dirty="0" err="1" smtClean="0"/>
                        <a:t>Controlli</a:t>
                      </a:r>
                      <a:r>
                        <a:rPr lang="en-US" baseline="0" dirty="0" smtClean="0"/>
                        <a:t> </a:t>
                      </a:r>
                      <a:r>
                        <a:rPr lang="en-US" baseline="0" dirty="0" err="1" smtClean="0"/>
                        <a:t>della</a:t>
                      </a:r>
                      <a:r>
                        <a:rPr lang="en-US" baseline="0" dirty="0" smtClean="0"/>
                        <a:t> </a:t>
                      </a:r>
                      <a:r>
                        <a:rPr lang="en-US" baseline="0" dirty="0" err="1" smtClean="0"/>
                        <a:t>referenza</a:t>
                      </a:r>
                      <a:endParaRPr lang="en-US" dirty="0"/>
                    </a:p>
                  </a:txBody>
                  <a:tcPr/>
                </a:tc>
                <a:tc>
                  <a:txBody>
                    <a:bodyPr/>
                    <a:lstStyle/>
                    <a:p>
                      <a:r>
                        <a:rPr lang="en-US" dirty="0"/>
                        <a:t>0,54</a:t>
                      </a:r>
                    </a:p>
                    <a:p>
                      <a:r>
                        <a:rPr lang="en-US" dirty="0"/>
                        <a:t>0,51</a:t>
                      </a:r>
                    </a:p>
                    <a:p>
                      <a:r>
                        <a:rPr lang="en-US" dirty="0"/>
                        <a:t>0,51</a:t>
                      </a:r>
                    </a:p>
                    <a:p>
                      <a:r>
                        <a:rPr lang="en-US" dirty="0"/>
                        <a:t>0,48</a:t>
                      </a:r>
                    </a:p>
                    <a:p>
                      <a:r>
                        <a:rPr lang="en-US" dirty="0"/>
                        <a:t>0,31</a:t>
                      </a:r>
                    </a:p>
                    <a:p>
                      <a:r>
                        <a:rPr lang="en-US" dirty="0"/>
                        <a:t>0,35</a:t>
                      </a:r>
                    </a:p>
                    <a:p>
                      <a:r>
                        <a:rPr lang="en-US" dirty="0"/>
                        <a:t>0,37</a:t>
                      </a:r>
                    </a:p>
                    <a:p>
                      <a:endParaRPr lang="en-US" dirty="0"/>
                    </a:p>
                    <a:p>
                      <a:r>
                        <a:rPr lang="en-US" dirty="0"/>
                        <a:t>0,26</a:t>
                      </a:r>
                    </a:p>
                  </a:txBody>
                  <a:tcPr/>
                </a:tc>
                <a:extLst>
                  <a:ext uri="{0D108BD9-81ED-4DB2-BD59-A6C34878D82A}">
                    <a16:rowId xmlns="" xmlns:a16="http://schemas.microsoft.com/office/drawing/2014/main" val="10001"/>
                  </a:ext>
                </a:extLst>
              </a:tr>
            </a:tbl>
          </a:graphicData>
        </a:graphic>
      </p:graphicFrame>
      <p:sp>
        <p:nvSpPr>
          <p:cNvPr id="9" name="TextBox 8"/>
          <p:cNvSpPr txBox="1"/>
          <p:nvPr/>
        </p:nvSpPr>
        <p:spPr>
          <a:xfrm>
            <a:off x="7385185" y="3792512"/>
            <a:ext cx="1758815" cy="307777"/>
          </a:xfrm>
          <a:prstGeom prst="rect">
            <a:avLst/>
          </a:prstGeom>
          <a:noFill/>
        </p:spPr>
        <p:txBody>
          <a:bodyPr wrap="none" rtlCol="0">
            <a:spAutoFit/>
          </a:bodyPr>
          <a:lstStyle/>
          <a:p>
            <a:r>
              <a:rPr lang="en-US" dirty="0" err="1"/>
              <a:t>Banfield&amp;Kay</a:t>
            </a:r>
            <a:r>
              <a:rPr lang="en-US" dirty="0"/>
              <a:t>, 2012</a:t>
            </a:r>
          </a:p>
        </p:txBody>
      </p:sp>
    </p:spTree>
    <p:extLst>
      <p:ext uri="{BB962C8B-B14F-4D97-AF65-F5344CB8AC3E}">
        <p14:creationId xmlns:p14="http://schemas.microsoft.com/office/powerpoint/2010/main" val="1123950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smtClean="0">
                <a:solidFill>
                  <a:srgbClr val="F24F4F"/>
                </a:solidFill>
                <a:latin typeface="Cambria" panose="02040503050406030204" pitchFamily="18" charset="0"/>
              </a:rPr>
              <a:t>UNITA’ </a:t>
            </a:r>
            <a:r>
              <a:rPr lang="es-ES" b="0" dirty="0">
                <a:solidFill>
                  <a:srgbClr val="F24F4F"/>
                </a:solidFill>
                <a:latin typeface="Cambria" panose="02040503050406030204" pitchFamily="18" charset="0"/>
              </a:rPr>
              <a:t>3. </a:t>
            </a:r>
            <a:r>
              <a:rPr lang="es-ES" b="0" dirty="0" smtClean="0">
                <a:solidFill>
                  <a:srgbClr val="F24F4F"/>
                </a:solidFill>
                <a:latin typeface="Cambria" panose="02040503050406030204" pitchFamily="18" charset="0"/>
              </a:rPr>
              <a:t>FORMAZIONE E SVILUPPO</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50764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6095870" cy="1036361"/>
          </a:xfrm>
        </p:spPr>
        <p:txBody>
          <a:bodyPr/>
          <a:lstStyle/>
          <a:p>
            <a:r>
              <a:rPr lang="es-ES" dirty="0" smtClean="0">
                <a:solidFill>
                  <a:srgbClr val="F24F4F"/>
                </a:solidFill>
                <a:latin typeface="Cambria" panose="02040503050406030204" pitchFamily="18" charset="0"/>
              </a:rPr>
              <a:t>Ciclo di formazione</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828800" y="1669159"/>
            <a:ext cx="6848856" cy="2280671"/>
          </a:xfrm>
        </p:spPr>
        <p:txBody>
          <a:bodyPr/>
          <a:lstStyle/>
          <a:p>
            <a:endParaRPr lang="es-ES" dirty="0"/>
          </a:p>
        </p:txBody>
      </p:sp>
      <p:sp>
        <p:nvSpPr>
          <p:cNvPr id="4" name="3 CuadroTexto"/>
          <p:cNvSpPr txBox="1"/>
          <p:nvPr/>
        </p:nvSpPr>
        <p:spPr>
          <a:xfrm>
            <a:off x="432450" y="206156"/>
            <a:ext cx="3880605" cy="307777"/>
          </a:xfrm>
          <a:prstGeom prst="rect">
            <a:avLst/>
          </a:prstGeom>
          <a:noFill/>
        </p:spPr>
        <p:txBody>
          <a:bodyPr wrap="square" rtlCol="0">
            <a:spAutoFit/>
          </a:bodyPr>
          <a:lstStyle/>
          <a:p>
            <a:r>
              <a:rPr lang="es-ES" dirty="0" smtClean="0"/>
              <a:t>Unità </a:t>
            </a:r>
            <a:r>
              <a:rPr lang="es-ES" dirty="0"/>
              <a:t>3. </a:t>
            </a:r>
            <a:r>
              <a:rPr lang="en-GB" dirty="0" smtClean="0"/>
              <a:t>FORMAZIONE E SVILUPPO</a:t>
            </a:r>
            <a:endParaRPr lang="es-ES" dirty="0"/>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10" name="Diagram 9">
            <a:extLst>
              <a:ext uri="{FF2B5EF4-FFF2-40B4-BE49-F238E27FC236}">
                <a16:creationId xmlns="" xmlns:a16="http://schemas.microsoft.com/office/drawing/2014/main" id="{82A872BC-71C3-E04E-BB34-780BAA8D8504}"/>
              </a:ext>
            </a:extLst>
          </p:cNvPr>
          <p:cNvGraphicFramePr/>
          <p:nvPr>
            <p:extLst>
              <p:ext uri="{D42A27DB-BD31-4B8C-83A1-F6EECF244321}">
                <p14:modId xmlns:p14="http://schemas.microsoft.com/office/powerpoint/2010/main" val="1186413056"/>
              </p:ext>
            </p:extLst>
          </p:nvPr>
        </p:nvGraphicFramePr>
        <p:xfrm>
          <a:off x="1828800" y="1448744"/>
          <a:ext cx="5930912" cy="30677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pole tekstowe 10">
            <a:extLst>
              <a:ext uri="{FF2B5EF4-FFF2-40B4-BE49-F238E27FC236}">
                <a16:creationId xmlns="" xmlns:a16="http://schemas.microsoft.com/office/drawing/2014/main" id="{7D8FFC8E-00DD-D147-9D36-740195332A21}"/>
              </a:ext>
            </a:extLst>
          </p:cNvPr>
          <p:cNvSpPr txBox="1"/>
          <p:nvPr/>
        </p:nvSpPr>
        <p:spPr>
          <a:xfrm>
            <a:off x="242696" y="628352"/>
            <a:ext cx="1997584" cy="954107"/>
          </a:xfrm>
          <a:prstGeom prst="rect">
            <a:avLst/>
          </a:prstGeom>
          <a:noFill/>
        </p:spPr>
        <p:txBody>
          <a:bodyPr wrap="square" rtlCol="0">
            <a:spAutoFit/>
          </a:bodyPr>
          <a:lstStyle/>
          <a:p>
            <a:r>
              <a:rPr lang="it-IT" i="1" dirty="0"/>
              <a:t>Come fornire formazione in modo più sistematico in un'azienda?</a:t>
            </a:r>
            <a:endParaRPr lang="pl-PL" i="1" dirty="0"/>
          </a:p>
        </p:txBody>
      </p:sp>
    </p:spTree>
    <p:extLst>
      <p:ext uri="{BB962C8B-B14F-4D97-AF65-F5344CB8AC3E}">
        <p14:creationId xmlns:p14="http://schemas.microsoft.com/office/powerpoint/2010/main" val="4192963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3EAFF"/>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s-ES" dirty="0" smtClean="0">
                <a:solidFill>
                  <a:srgbClr val="F24F4F"/>
                </a:solidFill>
                <a:latin typeface="Cambria" panose="02040503050406030204" pitchFamily="18" charset="0"/>
              </a:rPr>
              <a:t>Metodi di formazione</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828800" y="1863911"/>
            <a:ext cx="6409858" cy="2085919"/>
          </a:xfrm>
        </p:spPr>
        <p:txBody>
          <a:bodyPr/>
          <a:lstStyle/>
          <a:p>
            <a:endParaRPr lang="es-ES" dirty="0"/>
          </a:p>
        </p:txBody>
      </p:sp>
      <p:sp>
        <p:nvSpPr>
          <p:cNvPr id="4" name="3 CuadroTexto"/>
          <p:cNvSpPr txBox="1"/>
          <p:nvPr/>
        </p:nvSpPr>
        <p:spPr>
          <a:xfrm>
            <a:off x="432450" y="206156"/>
            <a:ext cx="3880605" cy="307777"/>
          </a:xfrm>
          <a:prstGeom prst="rect">
            <a:avLst/>
          </a:prstGeom>
          <a:noFill/>
        </p:spPr>
        <p:txBody>
          <a:bodyPr wrap="square" rtlCol="0">
            <a:spAutoFit/>
          </a:bodyPr>
          <a:lstStyle/>
          <a:p>
            <a:r>
              <a:rPr lang="es-ES" dirty="0" smtClean="0"/>
              <a:t>Unità </a:t>
            </a:r>
            <a:r>
              <a:rPr lang="es-ES" dirty="0"/>
              <a:t>3. </a:t>
            </a:r>
            <a:r>
              <a:rPr lang="en-GB" dirty="0" smtClean="0"/>
              <a:t>FORMAZIONE E SVILUPPO</a:t>
            </a:r>
            <a:endParaRPr lang="es-ES" dirty="0"/>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10" name="Tabela 9">
            <a:extLst>
              <a:ext uri="{FF2B5EF4-FFF2-40B4-BE49-F238E27FC236}">
                <a16:creationId xmlns="" xmlns:a16="http://schemas.microsoft.com/office/drawing/2014/main" id="{E29CB94D-1A0B-EA46-820E-A910B0538FEB}"/>
              </a:ext>
            </a:extLst>
          </p:cNvPr>
          <p:cNvGraphicFramePr>
            <a:graphicFrameLocks noGrp="1"/>
          </p:cNvGraphicFramePr>
          <p:nvPr>
            <p:extLst>
              <p:ext uri="{D42A27DB-BD31-4B8C-83A1-F6EECF244321}">
                <p14:modId xmlns:p14="http://schemas.microsoft.com/office/powerpoint/2010/main" val="182379070"/>
              </p:ext>
            </p:extLst>
          </p:nvPr>
        </p:nvGraphicFramePr>
        <p:xfrm>
          <a:off x="938676" y="1771849"/>
          <a:ext cx="7404212" cy="2486488"/>
        </p:xfrm>
        <a:graphic>
          <a:graphicData uri="http://schemas.openxmlformats.org/drawingml/2006/table">
            <a:tbl>
              <a:tblPr firstRow="1" firstCol="1" bandRow="1">
                <a:tableStyleId>{5C22544A-7EE6-4342-B048-85BDC9FD1C3A}</a:tableStyleId>
              </a:tblPr>
              <a:tblGrid>
                <a:gridCol w="3702106">
                  <a:extLst>
                    <a:ext uri="{9D8B030D-6E8A-4147-A177-3AD203B41FA5}">
                      <a16:colId xmlns="" xmlns:a16="http://schemas.microsoft.com/office/drawing/2014/main" val="1269071675"/>
                    </a:ext>
                  </a:extLst>
                </a:gridCol>
                <a:gridCol w="3702106">
                  <a:extLst>
                    <a:ext uri="{9D8B030D-6E8A-4147-A177-3AD203B41FA5}">
                      <a16:colId xmlns="" xmlns:a16="http://schemas.microsoft.com/office/drawing/2014/main" val="1160542669"/>
                    </a:ext>
                  </a:extLst>
                </a:gridCol>
              </a:tblGrid>
              <a:tr h="485829">
                <a:tc>
                  <a:txBody>
                    <a:bodyPr/>
                    <a:lstStyle/>
                    <a:p>
                      <a:pPr algn="ctr"/>
                      <a:r>
                        <a:rPr lang="it-IT" sz="1600" dirty="0" smtClean="0">
                          <a:solidFill>
                            <a:schemeClr val="tx1"/>
                          </a:solidFill>
                          <a:effectLst/>
                        </a:rPr>
                        <a:t>Formazione nel lavoro</a:t>
                      </a:r>
                      <a:endParaRPr lang="pl-PL" sz="1600" dirty="0">
                        <a:solidFill>
                          <a:schemeClr val="tx1"/>
                        </a:solidFill>
                        <a:effectLst/>
                        <a:latin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r>
                        <a:rPr lang="it-IT" sz="1600" dirty="0" smtClean="0">
                          <a:solidFill>
                            <a:schemeClr val="tx1"/>
                          </a:solidFill>
                          <a:effectLst/>
                        </a:rPr>
                        <a:t>Formazione fuori dal lavoro</a:t>
                      </a:r>
                      <a:endParaRPr lang="pl-PL" sz="1600" dirty="0">
                        <a:solidFill>
                          <a:schemeClr val="tx1"/>
                        </a:solidFill>
                        <a:effectLst/>
                        <a:latin typeface="Calibri" panose="020F0502020204030204" pitchFamily="34" charset="0"/>
                        <a:cs typeface="Times New Roman" panose="02020603050405020304" pitchFamily="18" charset="0"/>
                      </a:endParaRPr>
                    </a:p>
                  </a:txBody>
                  <a:tcPr marL="68580" marR="68580" marT="0" marB="0">
                    <a:solidFill>
                      <a:srgbClr val="A3CBFA"/>
                    </a:solidFill>
                  </a:tcPr>
                </a:tc>
                <a:extLst>
                  <a:ext uri="{0D108BD9-81ED-4DB2-BD59-A6C34878D82A}">
                    <a16:rowId xmlns="" xmlns:a16="http://schemas.microsoft.com/office/drawing/2014/main" val="1328803470"/>
                  </a:ext>
                </a:extLst>
              </a:tr>
              <a:tr h="2000659">
                <a:tc>
                  <a:txBody>
                    <a:bodyPr/>
                    <a:lstStyle/>
                    <a:p>
                      <a:pPr algn="ctr" fontAlgn="base">
                        <a:lnSpc>
                          <a:spcPct val="150000"/>
                        </a:lnSpc>
                        <a:spcAft>
                          <a:spcPts val="1440"/>
                        </a:spcAft>
                      </a:pPr>
                      <a:r>
                        <a:rPr lang="it-IT" sz="1400" b="0" dirty="0" err="1"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Coaching</a:t>
                      </a:r>
                      <a:r>
                        <a:rPr lang="it-IT" sz="1400" b="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it-IT" sz="1400" b="0" dirty="0" err="1"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mentoring</a:t>
                      </a:r>
                      <a:r>
                        <a:rPr lang="it-IT" sz="1400" b="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lavoro-ombra, dimostrazioni, rotazione dei lavori, tecnologia delle istruzioni di lavoro, apprendistato, tirocinio, formazione informatica.</a:t>
                      </a:r>
                      <a:endParaRPr lang="pl-PL"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50000"/>
                        </a:lnSpc>
                      </a:pPr>
                      <a:r>
                        <a:rPr lang="it-IT" sz="1400" b="0" dirty="0" smtClean="0">
                          <a:solidFill>
                            <a:schemeClr val="tx1"/>
                          </a:solidFill>
                          <a:effectLst/>
                          <a:latin typeface="Calibri" panose="020F0502020204030204" pitchFamily="34" charset="0"/>
                          <a:cs typeface="Times New Roman" panose="02020603050405020304" pitchFamily="18" charset="0"/>
                        </a:rPr>
                        <a:t>Lezioni frontali, seminari, conferenze, esercizi di simulazione quali: gestione, giochi, casi studio, giochi di ruolo, formazione sulla sensibilità, addestramento basato sul computer.</a:t>
                      </a:r>
                      <a:endParaRPr lang="pl-PL" sz="1400" b="0" dirty="0">
                        <a:solidFill>
                          <a:schemeClr val="tx1"/>
                        </a:solidFill>
                        <a:effectLst/>
                        <a:latin typeface="Calibri" panose="020F0502020204030204" pitchFamily="34" charset="0"/>
                        <a:cs typeface="Times New Roman" panose="02020603050405020304" pitchFamily="18" charset="0"/>
                      </a:endParaRPr>
                    </a:p>
                  </a:txBody>
                  <a:tcPr marL="68580" marR="68580" marT="0" marB="0">
                    <a:solidFill>
                      <a:srgbClr val="A3CBFA"/>
                    </a:solidFill>
                  </a:tcPr>
                </a:tc>
                <a:extLst>
                  <a:ext uri="{0D108BD9-81ED-4DB2-BD59-A6C34878D82A}">
                    <a16:rowId xmlns="" xmlns:a16="http://schemas.microsoft.com/office/drawing/2014/main" val="2521153783"/>
                  </a:ext>
                </a:extLst>
              </a:tr>
            </a:tbl>
          </a:graphicData>
        </a:graphic>
      </p:graphicFrame>
      <p:sp>
        <p:nvSpPr>
          <p:cNvPr id="9" name="pole tekstowe 8">
            <a:extLst>
              <a:ext uri="{FF2B5EF4-FFF2-40B4-BE49-F238E27FC236}">
                <a16:creationId xmlns="" xmlns:a16="http://schemas.microsoft.com/office/drawing/2014/main" id="{A66EF3EA-EC22-4B4A-9558-D90C4FA7EA93}"/>
              </a:ext>
            </a:extLst>
          </p:cNvPr>
          <p:cNvSpPr txBox="1"/>
          <p:nvPr/>
        </p:nvSpPr>
        <p:spPr>
          <a:xfrm>
            <a:off x="432450" y="568385"/>
            <a:ext cx="1472184" cy="1169551"/>
          </a:xfrm>
          <a:prstGeom prst="rect">
            <a:avLst/>
          </a:prstGeom>
          <a:noFill/>
        </p:spPr>
        <p:txBody>
          <a:bodyPr wrap="square" rtlCol="0">
            <a:spAutoFit/>
          </a:bodyPr>
          <a:lstStyle/>
          <a:p>
            <a:r>
              <a:rPr lang="it-IT" sz="1000" i="1" dirty="0"/>
              <a:t>Soddisfazione degli impiegati,</a:t>
            </a:r>
          </a:p>
          <a:p>
            <a:r>
              <a:rPr lang="it-IT" sz="1000" i="1" dirty="0"/>
              <a:t>conoscenza e competenze dei dipendenti</a:t>
            </a:r>
          </a:p>
          <a:p>
            <a:r>
              <a:rPr lang="it-IT" sz="1000" i="1" dirty="0"/>
              <a:t>usati dei dipendenti,</a:t>
            </a:r>
          </a:p>
          <a:p>
            <a:r>
              <a:rPr lang="it-IT" sz="1000" i="1" dirty="0"/>
              <a:t> risultati dell'azienda</a:t>
            </a:r>
            <a:endParaRPr lang="pl-PL" sz="1000" i="1" dirty="0"/>
          </a:p>
        </p:txBody>
      </p:sp>
    </p:spTree>
    <p:extLst>
      <p:ext uri="{BB962C8B-B14F-4D97-AF65-F5344CB8AC3E}">
        <p14:creationId xmlns:p14="http://schemas.microsoft.com/office/powerpoint/2010/main" val="1150983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smtClean="0">
                <a:solidFill>
                  <a:srgbClr val="F24F4F"/>
                </a:solidFill>
                <a:latin typeface="Cambria" panose="02040503050406030204" pitchFamily="18" charset="0"/>
              </a:rPr>
              <a:t>UNITA’ </a:t>
            </a:r>
            <a:r>
              <a:rPr lang="es-ES" b="0" dirty="0">
                <a:solidFill>
                  <a:srgbClr val="F24F4F"/>
                </a:solidFill>
                <a:latin typeface="Cambria" panose="02040503050406030204" pitchFamily="18" charset="0"/>
              </a:rPr>
              <a:t>4. </a:t>
            </a:r>
            <a:r>
              <a:rPr lang="es-ES" b="0" dirty="0" smtClean="0">
                <a:solidFill>
                  <a:srgbClr val="F24F4F"/>
                </a:solidFill>
                <a:latin typeface="Cambria" panose="02040503050406030204" pitchFamily="18" charset="0"/>
              </a:rPr>
              <a:t>GESTIONE DELLE PERFORMANCE</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255217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056341"/>
          </a:xfrm>
        </p:spPr>
        <p:txBody>
          <a:bodyPr/>
          <a:lstStyle/>
          <a:p>
            <a:r>
              <a:rPr lang="es-ES" dirty="0" smtClean="0">
                <a:solidFill>
                  <a:srgbClr val="F24F4F"/>
                </a:solidFill>
                <a:latin typeface="Cambria" panose="02040503050406030204" pitchFamily="18" charset="0"/>
              </a:rPr>
              <a:t>GESTIONE DELLE PERFORMANCE</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394637" y="1382023"/>
            <a:ext cx="7844022" cy="2131197"/>
          </a:xfrm>
        </p:spPr>
        <p:txBody>
          <a:bodyPr/>
          <a:lstStyle/>
          <a:p>
            <a:pPr marL="139700" indent="0" algn="l">
              <a:buNone/>
            </a:pPr>
            <a:r>
              <a:rPr lang="en-GB" b="1" i="1" dirty="0" err="1" smtClean="0">
                <a:solidFill>
                  <a:srgbClr val="FF0000"/>
                </a:solidFill>
              </a:rPr>
              <a:t>Che</a:t>
            </a:r>
            <a:r>
              <a:rPr lang="en-GB" b="1" i="1" dirty="0" smtClean="0">
                <a:solidFill>
                  <a:srgbClr val="FF0000"/>
                </a:solidFill>
              </a:rPr>
              <a:t> </a:t>
            </a:r>
            <a:r>
              <a:rPr lang="en-GB" b="1" i="1" dirty="0" err="1" smtClean="0">
                <a:solidFill>
                  <a:srgbClr val="FF0000"/>
                </a:solidFill>
              </a:rPr>
              <a:t>cos’è</a:t>
            </a:r>
            <a:r>
              <a:rPr lang="en-GB" b="1" i="1" dirty="0" smtClean="0">
                <a:solidFill>
                  <a:srgbClr val="FF0000"/>
                </a:solidFill>
              </a:rPr>
              <a:t> la </a:t>
            </a:r>
            <a:r>
              <a:rPr lang="en-GB" b="1" i="1" dirty="0" err="1" smtClean="0">
                <a:solidFill>
                  <a:srgbClr val="FF0000"/>
                </a:solidFill>
              </a:rPr>
              <a:t>gestione</a:t>
            </a:r>
            <a:r>
              <a:rPr lang="en-GB" b="1" i="1" dirty="0" smtClean="0">
                <a:solidFill>
                  <a:srgbClr val="FF0000"/>
                </a:solidFill>
              </a:rPr>
              <a:t> </a:t>
            </a:r>
            <a:r>
              <a:rPr lang="en-GB" b="1" i="1" dirty="0" err="1" smtClean="0">
                <a:solidFill>
                  <a:srgbClr val="FF0000"/>
                </a:solidFill>
              </a:rPr>
              <a:t>delle</a:t>
            </a:r>
            <a:r>
              <a:rPr lang="en-GB" b="1" i="1" dirty="0" smtClean="0">
                <a:solidFill>
                  <a:srgbClr val="FF0000"/>
                </a:solidFill>
              </a:rPr>
              <a:t> performance?</a:t>
            </a:r>
          </a:p>
          <a:p>
            <a:pPr marL="139700" indent="0" algn="l">
              <a:buNone/>
            </a:pPr>
            <a:r>
              <a:rPr lang="it-IT" dirty="0" smtClean="0"/>
              <a:t>È un quadro in cui le prestazioni degli individui possono essere dirette, monitorate, motivate e migliorate</a:t>
            </a:r>
            <a:endParaRPr lang="en-GB" dirty="0" smtClean="0"/>
          </a:p>
          <a:p>
            <a:pPr marL="139700" indent="0" algn="l">
              <a:buNone/>
            </a:pPr>
            <a:r>
              <a:rPr lang="en-GB" dirty="0" smtClean="0"/>
              <a:t>(Mabey, 1998). </a:t>
            </a:r>
          </a:p>
          <a:p>
            <a:pPr marL="139700" indent="0" algn="l">
              <a:buNone/>
            </a:pPr>
            <a:endParaRPr lang="en-GB" dirty="0" smtClean="0"/>
          </a:p>
          <a:p>
            <a:pPr marL="139700" indent="0" algn="l">
              <a:buNone/>
            </a:pPr>
            <a:r>
              <a:rPr lang="en-GB" b="1" i="1" dirty="0" err="1" smtClean="0">
                <a:solidFill>
                  <a:srgbClr val="FF0000"/>
                </a:solidFill>
              </a:rPr>
              <a:t>Perché</a:t>
            </a:r>
            <a:r>
              <a:rPr lang="en-GB" b="1" i="1" dirty="0" smtClean="0">
                <a:solidFill>
                  <a:srgbClr val="FF0000"/>
                </a:solidFill>
              </a:rPr>
              <a:t> è </a:t>
            </a:r>
            <a:r>
              <a:rPr lang="en-GB" b="1" i="1" dirty="0" err="1" smtClean="0">
                <a:solidFill>
                  <a:srgbClr val="FF0000"/>
                </a:solidFill>
              </a:rPr>
              <a:t>importante</a:t>
            </a:r>
            <a:r>
              <a:rPr lang="en-GB" b="1" i="1" dirty="0" smtClean="0">
                <a:solidFill>
                  <a:srgbClr val="FF0000"/>
                </a:solidFill>
              </a:rPr>
              <a:t>? </a:t>
            </a:r>
            <a:endParaRPr lang="pl-PL" b="1" i="1" dirty="0" smtClean="0">
              <a:solidFill>
                <a:srgbClr val="FF0000"/>
              </a:solidFill>
            </a:endParaRPr>
          </a:p>
          <a:p>
            <a:pPr algn="l"/>
            <a:r>
              <a:rPr lang="it-IT" dirty="0" smtClean="0"/>
              <a:t>Migliora la motivazione dei dipendenti e la produttività di individui, team e dell'intera azienda</a:t>
            </a:r>
            <a:endParaRPr lang="it-IT" dirty="0"/>
          </a:p>
          <a:p>
            <a:pPr lvl="0" algn="l"/>
            <a:r>
              <a:rPr lang="it-IT" dirty="0" smtClean="0"/>
              <a:t>Aiuta </a:t>
            </a:r>
            <a:r>
              <a:rPr lang="it-IT" dirty="0"/>
              <a:t>nella pianificazione strategica e nel cambiamento rilevando i problemi e la valutazione delle prestazioni dei dipendenti.</a:t>
            </a:r>
            <a:endParaRPr lang="pl-PL" dirty="0" smtClean="0"/>
          </a:p>
          <a:p>
            <a:pPr lvl="0" algn="l"/>
            <a:r>
              <a:rPr lang="it-IT" dirty="0"/>
              <a:t>È utile per analizzare il divario di competenza e lo sviluppo dei dipendenti</a:t>
            </a:r>
            <a:endParaRPr lang="pl-PL" dirty="0" smtClean="0"/>
          </a:p>
          <a:p>
            <a:pPr marL="139700" lvl="0" indent="0" algn="l">
              <a:buNone/>
            </a:pPr>
            <a:r>
              <a:rPr lang="pl-PL" b="1" i="1" dirty="0" smtClean="0">
                <a:solidFill>
                  <a:srgbClr val="FF0000"/>
                </a:solidFill>
              </a:rPr>
              <a:t>	</a:t>
            </a:r>
            <a:r>
              <a:rPr lang="it-IT" b="1" i="1" dirty="0" smtClean="0">
                <a:solidFill>
                  <a:srgbClr val="FF0000"/>
                </a:solidFill>
              </a:rPr>
              <a:t>Perciò</a:t>
            </a:r>
            <a:r>
              <a:rPr lang="pl-PL" b="1" i="1" dirty="0" smtClean="0">
                <a:solidFill>
                  <a:srgbClr val="FF0000"/>
                </a:solidFill>
              </a:rPr>
              <a:t> </a:t>
            </a:r>
          </a:p>
          <a:p>
            <a:pPr marL="139700" lvl="0" indent="0">
              <a:buNone/>
            </a:pPr>
            <a:r>
              <a:rPr lang="en-GB" dirty="0" smtClean="0"/>
              <a:t>	</a:t>
            </a:r>
            <a:r>
              <a:rPr lang="it-IT" dirty="0" smtClean="0"/>
              <a:t>La </a:t>
            </a:r>
            <a:r>
              <a:rPr lang="it-IT" dirty="0"/>
              <a:t>valutazione delle prestazioni dovrebbe essere un processo in corso che aiuterà l'impresa nel processo di miglioramento continuo.</a:t>
            </a:r>
            <a:endParaRPr lang="pl-PL" dirty="0" smtClean="0"/>
          </a:p>
          <a:p>
            <a:pPr marL="139700" indent="0">
              <a:buNone/>
            </a:pPr>
            <a:endParaRPr lang="es-ES" dirty="0"/>
          </a:p>
        </p:txBody>
      </p:sp>
      <p:sp>
        <p:nvSpPr>
          <p:cNvPr id="4" name="3 CuadroTexto"/>
          <p:cNvSpPr txBox="1"/>
          <p:nvPr/>
        </p:nvSpPr>
        <p:spPr>
          <a:xfrm>
            <a:off x="60960" y="206156"/>
            <a:ext cx="5222240" cy="307777"/>
          </a:xfrm>
          <a:prstGeom prst="rect">
            <a:avLst/>
          </a:prstGeom>
          <a:noFill/>
        </p:spPr>
        <p:txBody>
          <a:bodyPr wrap="square" rtlCol="0">
            <a:spAutoFit/>
          </a:bodyPr>
          <a:lstStyle/>
          <a:p>
            <a:r>
              <a:rPr lang="es-ES" dirty="0" smtClean="0"/>
              <a:t>Unità </a:t>
            </a:r>
            <a:r>
              <a:rPr lang="pl-PL" dirty="0"/>
              <a:t>4</a:t>
            </a:r>
            <a:r>
              <a:rPr lang="es-ES" dirty="0"/>
              <a:t>. </a:t>
            </a:r>
            <a:r>
              <a:rPr lang="it-IT" dirty="0" smtClean="0"/>
              <a:t>GESTIONE DELLE PERFORMANCE</a:t>
            </a:r>
            <a:endParaRPr lang="es-ES" dirty="0"/>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86684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056341"/>
          </a:xfrm>
        </p:spPr>
        <p:txBody>
          <a:bodyPr/>
          <a:lstStyle/>
          <a:p>
            <a:r>
              <a:rPr lang="it-IT" dirty="0" smtClean="0">
                <a:solidFill>
                  <a:srgbClr val="F24F4F"/>
                </a:solidFill>
                <a:latin typeface="Cambria" panose="02040503050406030204" pitchFamily="18" charset="0"/>
              </a:rPr>
              <a:t>Valutazione efficace</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419947" y="1589284"/>
            <a:ext cx="7818711" cy="1715506"/>
          </a:xfrm>
        </p:spPr>
        <p:txBody>
          <a:bodyPr/>
          <a:lstStyle/>
          <a:p>
            <a:pPr marL="139700" indent="0" algn="l">
              <a:buNone/>
            </a:pPr>
            <a:r>
              <a:rPr lang="it-IT" dirty="0"/>
              <a:t>Il sistema di gestione delle prestazioni deve essere sviluppato per un'azienda specifica, tuttavia alcune linee guida possono essere utili per ciascuna </a:t>
            </a:r>
            <a:r>
              <a:rPr lang="it-IT" dirty="0" smtClean="0"/>
              <a:t>organizzazione</a:t>
            </a:r>
            <a:r>
              <a:rPr lang="en-GB" dirty="0" smtClean="0"/>
              <a:t>: </a:t>
            </a:r>
            <a:endParaRPr lang="pl-PL" dirty="0" smtClean="0"/>
          </a:p>
          <a:p>
            <a:pPr lvl="0" algn="l"/>
            <a:r>
              <a:rPr lang="it-IT" dirty="0"/>
              <a:t>La valutazione delle prestazioni dovrebbe essere fornita insieme a un feedback basato su fonti </a:t>
            </a:r>
            <a:r>
              <a:rPr lang="it-IT" dirty="0" smtClean="0"/>
              <a:t>credibili</a:t>
            </a:r>
            <a:endParaRPr lang="it-IT" dirty="0"/>
          </a:p>
          <a:p>
            <a:pPr lvl="0" algn="l"/>
            <a:r>
              <a:rPr lang="it-IT" dirty="0"/>
              <a:t>Il feedback dovrebbe essere fornito il più presto possibile dopo l'evento </a:t>
            </a:r>
            <a:endParaRPr lang="it-IT" dirty="0" smtClean="0"/>
          </a:p>
          <a:p>
            <a:pPr lvl="0" algn="l"/>
            <a:r>
              <a:rPr lang="it-IT" dirty="0"/>
              <a:t>Le misure di prestazione dovrebbero basarsi su obiettivi chiari e </a:t>
            </a:r>
            <a:r>
              <a:rPr lang="it-IT" dirty="0" smtClean="0"/>
              <a:t>affidabili</a:t>
            </a:r>
            <a:endParaRPr lang="it-IT" dirty="0"/>
          </a:p>
          <a:p>
            <a:pPr lvl="0" algn="l"/>
            <a:r>
              <a:rPr lang="it-IT" dirty="0"/>
              <a:t>Il processo dovrebbe comportare un dialogo tra il </a:t>
            </a:r>
            <a:r>
              <a:rPr lang="it-IT" dirty="0" smtClean="0"/>
              <a:t>lavoratore </a:t>
            </a:r>
            <a:r>
              <a:rPr lang="it-IT" dirty="0"/>
              <a:t>e un manager e </a:t>
            </a:r>
            <a:r>
              <a:rPr lang="it-IT" dirty="0" smtClean="0"/>
              <a:t>ed essere proiettato </a:t>
            </a:r>
            <a:r>
              <a:rPr lang="it-IT" dirty="0"/>
              <a:t>sul </a:t>
            </a:r>
            <a:r>
              <a:rPr lang="it-IT" dirty="0" smtClean="0"/>
              <a:t>futuro</a:t>
            </a:r>
            <a:r>
              <a:rPr lang="en-GB" dirty="0" smtClean="0"/>
              <a:t>.  </a:t>
            </a:r>
            <a:endParaRPr lang="pl-PL" dirty="0"/>
          </a:p>
          <a:p>
            <a:endParaRPr lang="es-ES" dirty="0"/>
          </a:p>
        </p:txBody>
      </p:sp>
      <p:sp>
        <p:nvSpPr>
          <p:cNvPr id="4" name="3 CuadroTexto"/>
          <p:cNvSpPr txBox="1"/>
          <p:nvPr/>
        </p:nvSpPr>
        <p:spPr>
          <a:xfrm>
            <a:off x="60960" y="206156"/>
            <a:ext cx="5222240" cy="307777"/>
          </a:xfrm>
          <a:prstGeom prst="rect">
            <a:avLst/>
          </a:prstGeom>
          <a:noFill/>
        </p:spPr>
        <p:txBody>
          <a:bodyPr wrap="square" rtlCol="0">
            <a:spAutoFit/>
          </a:bodyPr>
          <a:lstStyle/>
          <a:p>
            <a:r>
              <a:rPr lang="es-ES" dirty="0" smtClean="0"/>
              <a:t>Unità </a:t>
            </a:r>
            <a:r>
              <a:rPr lang="pl-PL" dirty="0"/>
              <a:t>4</a:t>
            </a:r>
            <a:r>
              <a:rPr lang="es-ES" dirty="0"/>
              <a:t>. </a:t>
            </a:r>
            <a:r>
              <a:rPr lang="it-IT" dirty="0" smtClean="0"/>
              <a:t>GESTIONE DELLE PERFORMANCE</a:t>
            </a:r>
            <a:endParaRPr lang="es-ES" dirty="0"/>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008716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smtClean="0">
                <a:solidFill>
                  <a:srgbClr val="F24F4F"/>
                </a:solidFill>
                <a:latin typeface="Cambria" panose="02040503050406030204" pitchFamily="18" charset="0"/>
              </a:rPr>
              <a:t>UNITA’ </a:t>
            </a:r>
            <a:r>
              <a:rPr lang="es-ES" b="0" dirty="0">
                <a:solidFill>
                  <a:srgbClr val="F24F4F"/>
                </a:solidFill>
                <a:latin typeface="Cambria" panose="02040503050406030204" pitchFamily="18" charset="0"/>
              </a:rPr>
              <a:t>5. </a:t>
            </a:r>
            <a:r>
              <a:rPr lang="es-ES" b="0" dirty="0" smtClean="0">
                <a:solidFill>
                  <a:srgbClr val="F24F4F"/>
                </a:solidFill>
                <a:latin typeface="Cambria" panose="02040503050406030204" pitchFamily="18" charset="0"/>
              </a:rPr>
              <a:t>RICONOSCIMENTI</a:t>
            </a:r>
            <a:r>
              <a:rPr lang="es-ES" b="0" dirty="0" smtClean="0">
                <a:solidFill>
                  <a:srgbClr val="F24F4F"/>
                </a:solidFill>
                <a:latin typeface="Cambria" panose="02040503050406030204" pitchFamily="18" charset="0"/>
              </a:rPr>
              <a:t> </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2878538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21992" y="325683"/>
            <a:ext cx="6601968" cy="927807"/>
          </a:xfrm>
        </p:spPr>
        <p:txBody>
          <a:bodyPr>
            <a:normAutofit fontScale="90000"/>
          </a:bodyPr>
          <a:lstStyle/>
          <a:p>
            <a:r>
              <a:rPr lang="es-ES" sz="2000" dirty="0" smtClean="0">
                <a:solidFill>
                  <a:srgbClr val="F24F4F"/>
                </a:solidFill>
                <a:latin typeface="Cambria" panose="02040503050406030204" pitchFamily="18" charset="0"/>
              </a:rPr>
              <a:t/>
            </a:r>
            <a:br>
              <a:rPr lang="es-ES" sz="2000" dirty="0" smtClean="0">
                <a:solidFill>
                  <a:srgbClr val="F24F4F"/>
                </a:solidFill>
                <a:latin typeface="Cambria" panose="02040503050406030204" pitchFamily="18" charset="0"/>
              </a:rPr>
            </a:br>
            <a:r>
              <a:rPr lang="es-ES" sz="2000" dirty="0">
                <a:solidFill>
                  <a:srgbClr val="F24F4F"/>
                </a:solidFill>
                <a:latin typeface="Cambria" panose="02040503050406030204" pitchFamily="18" charset="0"/>
              </a:rPr>
              <a:t/>
            </a:r>
            <a:br>
              <a:rPr lang="es-ES" sz="2000" dirty="0">
                <a:solidFill>
                  <a:srgbClr val="F24F4F"/>
                </a:solidFill>
                <a:latin typeface="Cambria" panose="02040503050406030204" pitchFamily="18" charset="0"/>
              </a:rPr>
            </a:br>
            <a:r>
              <a:rPr lang="es-ES" sz="2000" dirty="0" smtClean="0">
                <a:solidFill>
                  <a:srgbClr val="F24F4F"/>
                </a:solidFill>
                <a:latin typeface="Cambria" panose="02040503050406030204" pitchFamily="18" charset="0"/>
              </a:rPr>
              <a:t/>
            </a:r>
            <a:br>
              <a:rPr lang="es-ES" sz="2000" dirty="0" smtClean="0">
                <a:solidFill>
                  <a:srgbClr val="F24F4F"/>
                </a:solidFill>
                <a:latin typeface="Cambria" panose="02040503050406030204" pitchFamily="18" charset="0"/>
              </a:rPr>
            </a:br>
            <a:r>
              <a:rPr lang="es-ES" sz="2000" dirty="0" smtClean="0">
                <a:solidFill>
                  <a:srgbClr val="F24F4F"/>
                </a:solidFill>
                <a:latin typeface="Cambria" panose="02040503050406030204" pitchFamily="18" charset="0"/>
              </a:rPr>
              <a:t>Struttura interna del sistema di premialità dei dipendenti</a:t>
            </a:r>
            <a:r>
              <a:rPr lang="es-ES" sz="2000" dirty="0" smtClean="0">
                <a:solidFill>
                  <a:srgbClr val="F24F4F"/>
                </a:solidFill>
                <a:latin typeface="Cambria" panose="02040503050406030204" pitchFamily="18" charset="0"/>
              </a:rPr>
              <a:t>  </a:t>
            </a:r>
            <a:endParaRPr lang="es-ES" sz="20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21417" y="1238569"/>
            <a:ext cx="4782312" cy="1741500"/>
          </a:xfrm>
        </p:spPr>
        <p:txBody>
          <a:bodyPr/>
          <a:lstStyle/>
          <a:p>
            <a:pPr marL="139700" indent="0" algn="l">
              <a:buNone/>
            </a:pPr>
            <a:r>
              <a:rPr lang="es-ES" sz="1200" i="1" dirty="0" smtClean="0">
                <a:solidFill>
                  <a:schemeClr val="tx1"/>
                </a:solidFill>
                <a:latin typeface="+mj-lt"/>
              </a:rPr>
              <a:t>Cos’è il sistema di premialità? </a:t>
            </a:r>
            <a:endParaRPr lang="es-ES" sz="1200" i="1" dirty="0">
              <a:solidFill>
                <a:schemeClr val="tx1"/>
              </a:solidFill>
              <a:latin typeface="+mj-lt"/>
            </a:endParaRPr>
          </a:p>
          <a:p>
            <a:pPr marL="139700" indent="0" algn="l">
              <a:buNone/>
            </a:pPr>
            <a:r>
              <a:rPr lang="it-IT" sz="1200" dirty="0">
                <a:solidFill>
                  <a:schemeClr val="tx1"/>
                </a:solidFill>
                <a:latin typeface="+mj-lt"/>
              </a:rPr>
              <a:t>Il sistema di </a:t>
            </a:r>
            <a:r>
              <a:rPr lang="it-IT" sz="1200" dirty="0" err="1" smtClean="0">
                <a:solidFill>
                  <a:schemeClr val="tx1"/>
                </a:solidFill>
                <a:latin typeface="+mj-lt"/>
              </a:rPr>
              <a:t>premialità</a:t>
            </a:r>
            <a:r>
              <a:rPr lang="it-IT" sz="1200" dirty="0" smtClean="0">
                <a:solidFill>
                  <a:schemeClr val="tx1"/>
                </a:solidFill>
                <a:latin typeface="+mj-lt"/>
              </a:rPr>
              <a:t> </a:t>
            </a:r>
            <a:r>
              <a:rPr lang="it-IT" sz="1200" dirty="0">
                <a:solidFill>
                  <a:schemeClr val="tx1"/>
                </a:solidFill>
                <a:latin typeface="+mj-lt"/>
              </a:rPr>
              <a:t>consiste nella strategia di </a:t>
            </a:r>
            <a:r>
              <a:rPr lang="it-IT" sz="1200" dirty="0" smtClean="0">
                <a:solidFill>
                  <a:schemeClr val="tx1"/>
                </a:solidFill>
                <a:latin typeface="+mj-lt"/>
              </a:rPr>
              <a:t>ricompensa, procedure </a:t>
            </a:r>
            <a:r>
              <a:rPr lang="it-IT" sz="1200" dirty="0">
                <a:solidFill>
                  <a:schemeClr val="tx1"/>
                </a:solidFill>
                <a:latin typeface="+mj-lt"/>
              </a:rPr>
              <a:t>gratificanti </a:t>
            </a:r>
            <a:r>
              <a:rPr lang="it-IT" sz="1200" dirty="0" smtClean="0">
                <a:solidFill>
                  <a:schemeClr val="tx1"/>
                </a:solidFill>
                <a:latin typeface="+mj-lt"/>
              </a:rPr>
              <a:t>dei lavoratori dipendenti con strumenti specifici (retribuzione </a:t>
            </a:r>
            <a:r>
              <a:rPr lang="it-IT" sz="1200" dirty="0">
                <a:solidFill>
                  <a:schemeClr val="tx1"/>
                </a:solidFill>
                <a:latin typeface="+mj-lt"/>
              </a:rPr>
              <a:t>base, incentivi, benefici ecc</a:t>
            </a:r>
            <a:r>
              <a:rPr lang="it-IT" sz="1200" dirty="0" smtClean="0">
                <a:solidFill>
                  <a:schemeClr val="tx1"/>
                </a:solidFill>
                <a:latin typeface="+mj-lt"/>
              </a:rPr>
              <a:t>.).</a:t>
            </a:r>
            <a:endParaRPr lang="en-US" sz="1200" dirty="0">
              <a:solidFill>
                <a:schemeClr val="tx1"/>
              </a:solidFill>
              <a:latin typeface="+mj-lt"/>
            </a:endParaRPr>
          </a:p>
          <a:p>
            <a:pPr marL="139700" indent="0" algn="l">
              <a:buNone/>
            </a:pPr>
            <a:endParaRPr lang="en-US" sz="1200" dirty="0">
              <a:solidFill>
                <a:schemeClr val="tx1"/>
              </a:solidFill>
              <a:latin typeface="+mj-lt"/>
            </a:endParaRPr>
          </a:p>
          <a:p>
            <a:pPr marL="139700" indent="0" algn="l">
              <a:buNone/>
            </a:pPr>
            <a:r>
              <a:rPr lang="it-IT" sz="1200" dirty="0">
                <a:solidFill>
                  <a:schemeClr val="tx1"/>
                </a:solidFill>
                <a:latin typeface="+mj-lt"/>
              </a:rPr>
              <a:t>Il sistema di ricompensa deve supportare il raggiungimento degli obiettivi strategici dell'azienda</a:t>
            </a:r>
            <a:endParaRPr lang="en-US" sz="1200" dirty="0">
              <a:solidFill>
                <a:schemeClr val="tx1"/>
              </a:solidFill>
              <a:latin typeface="+mj-lt"/>
            </a:endParaRPr>
          </a:p>
          <a:p>
            <a:pPr marL="139700" indent="0" algn="l">
              <a:buNone/>
            </a:pPr>
            <a:endParaRPr lang="en-US" sz="1200" dirty="0">
              <a:solidFill>
                <a:schemeClr val="tx1"/>
              </a:solidFill>
              <a:latin typeface="+mj-lt"/>
            </a:endParaRPr>
          </a:p>
          <a:p>
            <a:pPr marL="139700" indent="0" algn="l">
              <a:buNone/>
            </a:pPr>
            <a:r>
              <a:rPr lang="en-US" sz="1200" dirty="0" err="1" smtClean="0">
                <a:solidFill>
                  <a:schemeClr val="tx1"/>
                </a:solidFill>
                <a:latin typeface="+mj-lt"/>
                <a:ea typeface="Times New Roman" panose="02020603050405020304" pitchFamily="18" charset="0"/>
                <a:cs typeface="Calibri" panose="020F0502020204030204" pitchFamily="34" charset="0"/>
              </a:rPr>
              <a:t>Gli</a:t>
            </a:r>
            <a:r>
              <a:rPr lang="en-US" sz="1200" dirty="0" smtClean="0">
                <a:solidFill>
                  <a:schemeClr val="tx1"/>
                </a:solidFill>
                <a:latin typeface="+mj-lt"/>
                <a:ea typeface="Times New Roman" panose="02020603050405020304" pitchFamily="18" charset="0"/>
                <a:cs typeface="Calibri" panose="020F0502020204030204" pitchFamily="34" charset="0"/>
              </a:rPr>
              <a:t> </a:t>
            </a:r>
            <a:r>
              <a:rPr lang="en-US" sz="1200" dirty="0" err="1" smtClean="0">
                <a:solidFill>
                  <a:schemeClr val="tx1"/>
                </a:solidFill>
                <a:latin typeface="+mj-lt"/>
                <a:ea typeface="Times New Roman" panose="02020603050405020304" pitchFamily="18" charset="0"/>
                <a:cs typeface="Calibri" panose="020F0502020204030204" pitchFamily="34" charset="0"/>
              </a:rPr>
              <a:t>obiettivi</a:t>
            </a:r>
            <a:r>
              <a:rPr lang="en-US" sz="1200" dirty="0" smtClean="0">
                <a:solidFill>
                  <a:schemeClr val="tx1"/>
                </a:solidFill>
                <a:latin typeface="+mj-lt"/>
                <a:ea typeface="Times New Roman" panose="02020603050405020304" pitchFamily="18" charset="0"/>
                <a:cs typeface="Calibri" panose="020F0502020204030204" pitchFamily="34" charset="0"/>
              </a:rPr>
              <a:t> </a:t>
            </a:r>
            <a:r>
              <a:rPr lang="en-US" sz="1200" dirty="0" err="1" smtClean="0">
                <a:solidFill>
                  <a:schemeClr val="tx1"/>
                </a:solidFill>
                <a:latin typeface="+mj-lt"/>
                <a:ea typeface="Times New Roman" panose="02020603050405020304" pitchFamily="18" charset="0"/>
                <a:cs typeface="Calibri" panose="020F0502020204030204" pitchFamily="34" charset="0"/>
              </a:rPr>
              <a:t>specifici</a:t>
            </a:r>
            <a:r>
              <a:rPr lang="en-US" sz="1200" dirty="0" smtClean="0">
                <a:solidFill>
                  <a:schemeClr val="tx1"/>
                </a:solidFill>
                <a:latin typeface="+mj-lt"/>
                <a:ea typeface="Times New Roman" panose="02020603050405020304" pitchFamily="18" charset="0"/>
                <a:cs typeface="Calibri" panose="020F0502020204030204" pitchFamily="34" charset="0"/>
              </a:rPr>
              <a:t> del </a:t>
            </a:r>
            <a:r>
              <a:rPr lang="en-US" sz="1200" dirty="0" err="1" smtClean="0">
                <a:solidFill>
                  <a:schemeClr val="tx1"/>
                </a:solidFill>
                <a:latin typeface="+mj-lt"/>
                <a:ea typeface="Times New Roman" panose="02020603050405020304" pitchFamily="18" charset="0"/>
                <a:cs typeface="Calibri" panose="020F0502020204030204" pitchFamily="34" charset="0"/>
              </a:rPr>
              <a:t>sistema</a:t>
            </a:r>
            <a:r>
              <a:rPr lang="en-US" sz="1200" dirty="0" smtClean="0">
                <a:solidFill>
                  <a:schemeClr val="tx1"/>
                </a:solidFill>
                <a:latin typeface="+mj-lt"/>
                <a:ea typeface="Times New Roman" panose="02020603050405020304" pitchFamily="18" charset="0"/>
                <a:cs typeface="Calibri" panose="020F0502020204030204" pitchFamily="34" charset="0"/>
              </a:rPr>
              <a:t> </a:t>
            </a:r>
            <a:r>
              <a:rPr lang="en-US" sz="1200" dirty="0" err="1" smtClean="0">
                <a:solidFill>
                  <a:schemeClr val="tx1"/>
                </a:solidFill>
                <a:latin typeface="+mj-lt"/>
                <a:ea typeface="Times New Roman" panose="02020603050405020304" pitchFamily="18" charset="0"/>
                <a:cs typeface="Calibri" panose="020F0502020204030204" pitchFamily="34" charset="0"/>
              </a:rPr>
              <a:t>premiale</a:t>
            </a:r>
            <a:r>
              <a:rPr lang="en-US" sz="1200" dirty="0" smtClean="0">
                <a:solidFill>
                  <a:schemeClr val="tx1"/>
                </a:solidFill>
                <a:latin typeface="+mj-lt"/>
                <a:ea typeface="Times New Roman" panose="02020603050405020304" pitchFamily="18" charset="0"/>
                <a:cs typeface="Calibri" panose="020F0502020204030204" pitchFamily="34" charset="0"/>
              </a:rPr>
              <a:t> </a:t>
            </a:r>
            <a:r>
              <a:rPr lang="en-US" sz="1200" dirty="0" err="1" smtClean="0">
                <a:solidFill>
                  <a:schemeClr val="tx1"/>
                </a:solidFill>
                <a:latin typeface="+mj-lt"/>
                <a:ea typeface="Times New Roman" panose="02020603050405020304" pitchFamily="18" charset="0"/>
                <a:cs typeface="Calibri" panose="020F0502020204030204" pitchFamily="34" charset="0"/>
              </a:rPr>
              <a:t>sono</a:t>
            </a:r>
            <a:r>
              <a:rPr lang="en-US" sz="1200" dirty="0" smtClean="0">
                <a:solidFill>
                  <a:schemeClr val="tx1"/>
                </a:solidFill>
                <a:latin typeface="+mj-lt"/>
                <a:ea typeface="Times New Roman" panose="02020603050405020304" pitchFamily="18" charset="0"/>
                <a:cs typeface="Calibri" panose="020F0502020204030204" pitchFamily="34" charset="0"/>
              </a:rPr>
              <a:t>:</a:t>
            </a:r>
            <a:endParaRPr lang="pl-PL" sz="1200" dirty="0">
              <a:solidFill>
                <a:schemeClr val="tx1"/>
              </a:solidFill>
              <a:latin typeface="+mj-lt"/>
              <a:ea typeface="Times New Roman" panose="02020603050405020304" pitchFamily="18" charset="0"/>
            </a:endParaRPr>
          </a:p>
          <a:p>
            <a:pPr marL="342900" lvl="0" indent="-342900" algn="just">
              <a:buFont typeface="Trebuchet MS" panose="020B0703020202090204" pitchFamily="34" charset="0"/>
              <a:buChar char="-"/>
            </a:pPr>
            <a:r>
              <a:rPr lang="en-US" sz="1200" dirty="0" err="1" smtClean="0">
                <a:solidFill>
                  <a:schemeClr val="tx1"/>
                </a:solidFill>
                <a:latin typeface="+mj-lt"/>
                <a:ea typeface="Calibri" panose="020F0502020204030204" pitchFamily="34" charset="0"/>
                <a:cs typeface="Calibri" panose="020F0502020204030204" pitchFamily="34" charset="0"/>
              </a:rPr>
              <a:t>Attirare</a:t>
            </a:r>
            <a:r>
              <a:rPr lang="en-US" sz="1200" dirty="0" smtClean="0">
                <a:solidFill>
                  <a:schemeClr val="tx1"/>
                </a:solidFill>
                <a:latin typeface="+mj-lt"/>
                <a:ea typeface="Calibri" panose="020F0502020204030204" pitchFamily="34" charset="0"/>
                <a:cs typeface="Calibri" panose="020F0502020204030204" pitchFamily="34" charset="0"/>
              </a:rPr>
              <a:t> </a:t>
            </a:r>
            <a:r>
              <a:rPr lang="en-US" sz="1200" dirty="0" err="1" smtClean="0">
                <a:solidFill>
                  <a:schemeClr val="tx1"/>
                </a:solidFill>
                <a:latin typeface="+mj-lt"/>
                <a:ea typeface="Calibri" panose="020F0502020204030204" pitchFamily="34" charset="0"/>
                <a:cs typeface="Calibri" panose="020F0502020204030204" pitchFamily="34" charset="0"/>
              </a:rPr>
              <a:t>candidati</a:t>
            </a:r>
            <a:endParaRPr lang="en-US" sz="1200" dirty="0">
              <a:solidFill>
                <a:schemeClr val="tx1"/>
              </a:solidFill>
              <a:latin typeface="+mj-lt"/>
              <a:ea typeface="Calibri" panose="020F0502020204030204" pitchFamily="34" charset="0"/>
              <a:cs typeface="Calibri" panose="020F0502020204030204" pitchFamily="34" charset="0"/>
            </a:endParaRPr>
          </a:p>
          <a:p>
            <a:pPr marL="342900" lvl="0" indent="-342900" algn="just">
              <a:buFont typeface="Trebuchet MS" panose="020B0703020202090204" pitchFamily="34" charset="0"/>
              <a:buChar char="-"/>
            </a:pPr>
            <a:r>
              <a:rPr lang="it-IT" sz="1200" dirty="0" smtClean="0">
                <a:solidFill>
                  <a:schemeClr val="tx1"/>
                </a:solidFill>
                <a:latin typeface="+mj-lt"/>
                <a:ea typeface="Calibri" panose="020F0502020204030204" pitchFamily="34" charset="0"/>
                <a:cs typeface="Calibri" panose="020F0502020204030204" pitchFamily="34" charset="0"/>
              </a:rPr>
              <a:t>Mantenere i migliori lavoratori nell’organico aziendale</a:t>
            </a:r>
            <a:endParaRPr lang="pl-PL" sz="1200" dirty="0">
              <a:solidFill>
                <a:schemeClr val="tx1"/>
              </a:solidFill>
              <a:latin typeface="+mj-lt"/>
              <a:ea typeface="Calibri" panose="020F0502020204030204" pitchFamily="34" charset="0"/>
              <a:cs typeface="Arial" panose="020B0604020202020204" pitchFamily="34" charset="0"/>
            </a:endParaRPr>
          </a:p>
          <a:p>
            <a:pPr marL="342900" lvl="0" indent="-342900" algn="just">
              <a:buFont typeface="Trebuchet MS" panose="020B0703020202090204" pitchFamily="34" charset="0"/>
              <a:buChar char="-"/>
            </a:pPr>
            <a:r>
              <a:rPr lang="it-IT" sz="1200" dirty="0" smtClean="0">
                <a:solidFill>
                  <a:schemeClr val="tx1"/>
                </a:solidFill>
                <a:latin typeface="+mj-lt"/>
                <a:ea typeface="Calibri" panose="020F0502020204030204" pitchFamily="34" charset="0"/>
                <a:cs typeface="Calibri" panose="020F0502020204030204" pitchFamily="34" charset="0"/>
              </a:rPr>
              <a:t>Motivare gli impiegati</a:t>
            </a:r>
            <a:endParaRPr lang="pl-PL" sz="1200" dirty="0">
              <a:solidFill>
                <a:schemeClr val="tx1"/>
              </a:solidFill>
              <a:latin typeface="+mj-lt"/>
              <a:ea typeface="Calibri" panose="020F0502020204030204" pitchFamily="34" charset="0"/>
              <a:cs typeface="Arial" panose="020B0604020202020204" pitchFamily="34" charset="0"/>
            </a:endParaRPr>
          </a:p>
          <a:p>
            <a:pPr marL="342900" lvl="0" indent="-342900" algn="just">
              <a:buFont typeface="Trebuchet MS" panose="020B0703020202090204" pitchFamily="34" charset="0"/>
              <a:buChar char="-"/>
            </a:pPr>
            <a:r>
              <a:rPr lang="en-US" sz="1200" dirty="0" err="1" smtClean="0">
                <a:solidFill>
                  <a:schemeClr val="tx1"/>
                </a:solidFill>
                <a:latin typeface="+mj-lt"/>
                <a:ea typeface="Calibri" panose="020F0502020204030204" pitchFamily="34" charset="0"/>
                <a:cs typeface="Calibri" panose="020F0502020204030204" pitchFamily="34" charset="0"/>
              </a:rPr>
              <a:t>Sviluppare</a:t>
            </a:r>
            <a:r>
              <a:rPr lang="en-US" sz="1200" dirty="0" smtClean="0">
                <a:solidFill>
                  <a:schemeClr val="tx1"/>
                </a:solidFill>
                <a:latin typeface="+mj-lt"/>
                <a:ea typeface="Calibri" panose="020F0502020204030204" pitchFamily="34" charset="0"/>
                <a:cs typeface="Calibri" panose="020F0502020204030204" pitchFamily="34" charset="0"/>
              </a:rPr>
              <a:t> le skills </a:t>
            </a:r>
            <a:r>
              <a:rPr lang="en-US" sz="1200" dirty="0" err="1" smtClean="0">
                <a:solidFill>
                  <a:schemeClr val="tx1"/>
                </a:solidFill>
                <a:latin typeface="+mj-lt"/>
                <a:ea typeface="Calibri" panose="020F0502020204030204" pitchFamily="34" charset="0"/>
                <a:cs typeface="Calibri" panose="020F0502020204030204" pitchFamily="34" charset="0"/>
              </a:rPr>
              <a:t>degli</a:t>
            </a:r>
            <a:r>
              <a:rPr lang="en-US" sz="1200" dirty="0" smtClean="0">
                <a:solidFill>
                  <a:schemeClr val="tx1"/>
                </a:solidFill>
                <a:latin typeface="+mj-lt"/>
                <a:ea typeface="Calibri" panose="020F0502020204030204" pitchFamily="34" charset="0"/>
                <a:cs typeface="Calibri" panose="020F0502020204030204" pitchFamily="34" charset="0"/>
              </a:rPr>
              <a:t> </a:t>
            </a:r>
            <a:r>
              <a:rPr lang="en-US" sz="1200" dirty="0" err="1" smtClean="0">
                <a:solidFill>
                  <a:schemeClr val="tx1"/>
                </a:solidFill>
                <a:latin typeface="+mj-lt"/>
                <a:ea typeface="Calibri" panose="020F0502020204030204" pitchFamily="34" charset="0"/>
                <a:cs typeface="Calibri" panose="020F0502020204030204" pitchFamily="34" charset="0"/>
              </a:rPr>
              <a:t>impiegati</a:t>
            </a:r>
            <a:r>
              <a:rPr lang="en-US" sz="1200" dirty="0" smtClean="0">
                <a:solidFill>
                  <a:schemeClr val="tx1"/>
                </a:solidFill>
                <a:latin typeface="+mj-lt"/>
                <a:ea typeface="Calibri" panose="020F0502020204030204" pitchFamily="34" charset="0"/>
                <a:cs typeface="Calibri" panose="020F0502020204030204" pitchFamily="34" charset="0"/>
              </a:rPr>
              <a:t> </a:t>
            </a:r>
            <a:r>
              <a:rPr lang="en-US" sz="1200" dirty="0" err="1" smtClean="0">
                <a:solidFill>
                  <a:schemeClr val="tx1"/>
                </a:solidFill>
                <a:latin typeface="+mj-lt"/>
                <a:ea typeface="Calibri" panose="020F0502020204030204" pitchFamily="34" charset="0"/>
                <a:cs typeface="Calibri" panose="020F0502020204030204" pitchFamily="34" charset="0"/>
              </a:rPr>
              <a:t>importanti</a:t>
            </a:r>
            <a:r>
              <a:rPr lang="en-US" sz="1200" dirty="0" smtClean="0">
                <a:solidFill>
                  <a:schemeClr val="tx1"/>
                </a:solidFill>
                <a:latin typeface="+mj-lt"/>
                <a:ea typeface="Calibri" panose="020F0502020204030204" pitchFamily="34" charset="0"/>
                <a:cs typeface="Calibri" panose="020F0502020204030204" pitchFamily="34" charset="0"/>
              </a:rPr>
              <a:t> e </a:t>
            </a:r>
            <a:r>
              <a:rPr lang="en-US" sz="1200" dirty="0" err="1" smtClean="0">
                <a:solidFill>
                  <a:schemeClr val="tx1"/>
                </a:solidFill>
                <a:latin typeface="+mj-lt"/>
                <a:ea typeface="Calibri" panose="020F0502020204030204" pitchFamily="34" charset="0"/>
                <a:cs typeface="Calibri" panose="020F0502020204030204" pitchFamily="34" charset="0"/>
              </a:rPr>
              <a:t>strategiche</a:t>
            </a:r>
            <a:r>
              <a:rPr lang="en-US" sz="1200" dirty="0" smtClean="0">
                <a:solidFill>
                  <a:schemeClr val="tx1"/>
                </a:solidFill>
                <a:latin typeface="+mj-lt"/>
                <a:ea typeface="Calibri" panose="020F0502020204030204" pitchFamily="34" charset="0"/>
                <a:cs typeface="Calibri" panose="020F0502020204030204" pitchFamily="34" charset="0"/>
              </a:rPr>
              <a:t> per </a:t>
            </a:r>
            <a:r>
              <a:rPr lang="en-US" sz="1200" dirty="0" err="1" smtClean="0">
                <a:solidFill>
                  <a:schemeClr val="tx1"/>
                </a:solidFill>
                <a:latin typeface="+mj-lt"/>
                <a:ea typeface="Calibri" panose="020F0502020204030204" pitchFamily="34" charset="0"/>
                <a:cs typeface="Calibri" panose="020F0502020204030204" pitchFamily="34" charset="0"/>
              </a:rPr>
              <a:t>il</a:t>
            </a:r>
            <a:r>
              <a:rPr lang="en-US" sz="1200" dirty="0" smtClean="0">
                <a:solidFill>
                  <a:schemeClr val="tx1"/>
                </a:solidFill>
                <a:latin typeface="+mj-lt"/>
                <a:ea typeface="Calibri" panose="020F0502020204030204" pitchFamily="34" charset="0"/>
                <a:cs typeface="Calibri" panose="020F0502020204030204" pitchFamily="34" charset="0"/>
              </a:rPr>
              <a:t> </a:t>
            </a:r>
            <a:r>
              <a:rPr lang="en-US" sz="1200" dirty="0" err="1" smtClean="0">
                <a:solidFill>
                  <a:schemeClr val="tx1"/>
                </a:solidFill>
                <a:latin typeface="+mj-lt"/>
                <a:ea typeface="Calibri" panose="020F0502020204030204" pitchFamily="34" charset="0"/>
                <a:cs typeface="Calibri" panose="020F0502020204030204" pitchFamily="34" charset="0"/>
              </a:rPr>
              <a:t>futuro</a:t>
            </a:r>
            <a:r>
              <a:rPr lang="en-US" sz="1200" dirty="0" smtClean="0">
                <a:solidFill>
                  <a:schemeClr val="tx1"/>
                </a:solidFill>
                <a:latin typeface="+mj-lt"/>
                <a:ea typeface="Calibri" panose="020F0502020204030204" pitchFamily="34" charset="0"/>
                <a:cs typeface="Calibri" panose="020F0502020204030204" pitchFamily="34" charset="0"/>
              </a:rPr>
              <a:t> </a:t>
            </a:r>
            <a:r>
              <a:rPr lang="en-US" sz="1200" dirty="0" err="1" smtClean="0">
                <a:solidFill>
                  <a:schemeClr val="tx1"/>
                </a:solidFill>
                <a:latin typeface="+mj-lt"/>
                <a:ea typeface="Calibri" panose="020F0502020204030204" pitchFamily="34" charset="0"/>
                <a:cs typeface="Calibri" panose="020F0502020204030204" pitchFamily="34" charset="0"/>
              </a:rPr>
              <a:t>sviluppo</a:t>
            </a:r>
            <a:r>
              <a:rPr lang="en-US" dirty="0">
                <a:latin typeface="Trebuchet MS" panose="020B0703020202090204" pitchFamily="34" charset="0"/>
                <a:ea typeface="Times New Roman" panose="02020603050405020304" pitchFamily="18" charset="0"/>
                <a:cs typeface="Calibri" panose="020F0502020204030204" pitchFamily="34" charset="0"/>
              </a:rPr>
              <a:t> </a:t>
            </a:r>
            <a:endParaRPr lang="pl-PL" dirty="0">
              <a:latin typeface="Times New Roman" panose="02020603050405020304" pitchFamily="18" charset="0"/>
              <a:ea typeface="Times New Roman" panose="02020603050405020304" pitchFamily="18" charset="0"/>
            </a:endParaRPr>
          </a:p>
          <a:p>
            <a:pPr marL="139700" indent="0" algn="l">
              <a:buNone/>
            </a:pPr>
            <a:endParaRPr lang="es-ES" dirty="0"/>
          </a:p>
        </p:txBody>
      </p:sp>
      <p:sp>
        <p:nvSpPr>
          <p:cNvPr id="4" name="3 CuadroTexto"/>
          <p:cNvSpPr txBox="1"/>
          <p:nvPr/>
        </p:nvSpPr>
        <p:spPr>
          <a:xfrm>
            <a:off x="432450" y="206156"/>
            <a:ext cx="4471443" cy="307777"/>
          </a:xfrm>
          <a:prstGeom prst="rect">
            <a:avLst/>
          </a:prstGeom>
          <a:noFill/>
        </p:spPr>
        <p:txBody>
          <a:bodyPr wrap="square" rtlCol="0">
            <a:spAutoFit/>
          </a:bodyPr>
          <a:lstStyle/>
          <a:p>
            <a:r>
              <a:rPr lang="es-ES" dirty="0" smtClean="0"/>
              <a:t>Unit</a:t>
            </a:r>
            <a:r>
              <a:rPr lang="es-ES" dirty="0" smtClean="0"/>
              <a:t>à </a:t>
            </a:r>
            <a:r>
              <a:rPr lang="es-ES" dirty="0" smtClean="0"/>
              <a:t>5</a:t>
            </a:r>
            <a:r>
              <a:rPr lang="es-ES" dirty="0"/>
              <a:t>.</a:t>
            </a:r>
            <a:r>
              <a:rPr lang="pl-PL" dirty="0"/>
              <a:t> </a:t>
            </a:r>
            <a:r>
              <a:rPr lang="it-IT" dirty="0" smtClean="0"/>
              <a:t>RICONOSCIMENTI</a:t>
            </a:r>
            <a:endParaRPr lang="es-ES" dirty="0"/>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10" name="Diagram 9">
            <a:extLst>
              <a:ext uri="{FF2B5EF4-FFF2-40B4-BE49-F238E27FC236}">
                <a16:creationId xmlns="" xmlns:a16="http://schemas.microsoft.com/office/drawing/2014/main" id="{0DC1773B-AC0D-A94B-AB95-6A7950037EFD}"/>
              </a:ext>
            </a:extLst>
          </p:cNvPr>
          <p:cNvGraphicFramePr/>
          <p:nvPr>
            <p:extLst>
              <p:ext uri="{D42A27DB-BD31-4B8C-83A1-F6EECF244321}">
                <p14:modId xmlns:p14="http://schemas.microsoft.com/office/powerpoint/2010/main" val="2204831175"/>
              </p:ext>
            </p:extLst>
          </p:nvPr>
        </p:nvGraphicFramePr>
        <p:xfrm>
          <a:off x="3237359" y="1235964"/>
          <a:ext cx="6108106" cy="32390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70167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927807"/>
          </a:xfrm>
        </p:spPr>
        <p:txBody>
          <a:bodyPr/>
          <a:lstStyle/>
          <a:p>
            <a:r>
              <a:rPr lang="es-ES" dirty="0" smtClean="0">
                <a:solidFill>
                  <a:srgbClr val="F24F4F"/>
                </a:solidFill>
                <a:latin typeface="Cambria" panose="02040503050406030204" pitchFamily="18" charset="0"/>
              </a:rPr>
              <a:t>PREMI</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43383" y="2004788"/>
            <a:ext cx="7138200" cy="1741500"/>
          </a:xfrm>
        </p:spPr>
        <p:txBody>
          <a:bodyPr/>
          <a:lstStyle/>
          <a:p>
            <a:pPr marL="139700" indent="0" algn="l">
              <a:buNone/>
            </a:pPr>
            <a:endParaRPr lang="es-ES" dirty="0"/>
          </a:p>
        </p:txBody>
      </p:sp>
      <p:sp>
        <p:nvSpPr>
          <p:cNvPr id="4" name="3 CuadroTexto"/>
          <p:cNvSpPr txBox="1"/>
          <p:nvPr/>
        </p:nvSpPr>
        <p:spPr>
          <a:xfrm>
            <a:off x="432450" y="206156"/>
            <a:ext cx="4471443" cy="307777"/>
          </a:xfrm>
          <a:prstGeom prst="rect">
            <a:avLst/>
          </a:prstGeom>
          <a:noFill/>
        </p:spPr>
        <p:txBody>
          <a:bodyPr wrap="square" rtlCol="0">
            <a:spAutoFit/>
          </a:bodyPr>
          <a:lstStyle/>
          <a:p>
            <a:r>
              <a:rPr lang="es-ES" dirty="0" smtClean="0"/>
              <a:t>Unità </a:t>
            </a:r>
            <a:r>
              <a:rPr lang="es-ES" dirty="0"/>
              <a:t>5.</a:t>
            </a:r>
            <a:r>
              <a:rPr lang="pl-PL" dirty="0"/>
              <a:t> </a:t>
            </a:r>
            <a:r>
              <a:rPr lang="it-IT" dirty="0" smtClean="0"/>
              <a:t>RICONOSCIMENTI</a:t>
            </a:r>
            <a:endParaRPr lang="es-ES" dirty="0"/>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Diagram 8">
            <a:extLst>
              <a:ext uri="{FF2B5EF4-FFF2-40B4-BE49-F238E27FC236}">
                <a16:creationId xmlns="" xmlns:a16="http://schemas.microsoft.com/office/drawing/2014/main" id="{263BB5C1-3F8E-314C-AFEF-7A943ED5010D}"/>
              </a:ext>
            </a:extLst>
          </p:cNvPr>
          <p:cNvGraphicFramePr>
            <a:graphicFrameLocks noChangeAspect="1"/>
          </p:cNvGraphicFramePr>
          <p:nvPr>
            <p:extLst>
              <p:ext uri="{D42A27DB-BD31-4B8C-83A1-F6EECF244321}">
                <p14:modId xmlns:p14="http://schemas.microsoft.com/office/powerpoint/2010/main" val="4019011073"/>
              </p:ext>
            </p:extLst>
          </p:nvPr>
        </p:nvGraphicFramePr>
        <p:xfrm>
          <a:off x="2706624" y="1427468"/>
          <a:ext cx="4809744" cy="30622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pole tekstowe 9">
            <a:extLst>
              <a:ext uri="{FF2B5EF4-FFF2-40B4-BE49-F238E27FC236}">
                <a16:creationId xmlns="" xmlns:a16="http://schemas.microsoft.com/office/drawing/2014/main" id="{C875C530-9980-C849-817F-ECCEDF028E73}"/>
              </a:ext>
            </a:extLst>
          </p:cNvPr>
          <p:cNvSpPr txBox="1"/>
          <p:nvPr/>
        </p:nvSpPr>
        <p:spPr>
          <a:xfrm>
            <a:off x="356615" y="941832"/>
            <a:ext cx="2350007" cy="523220"/>
          </a:xfrm>
          <a:prstGeom prst="rect">
            <a:avLst/>
          </a:prstGeom>
          <a:noFill/>
        </p:spPr>
        <p:txBody>
          <a:bodyPr wrap="square" rtlCol="0">
            <a:spAutoFit/>
          </a:bodyPr>
          <a:lstStyle/>
          <a:p>
            <a:r>
              <a:rPr lang="it-IT" i="1" dirty="0"/>
              <a:t>Come motivare e premiare i dipendenti in un'azienda?</a:t>
            </a:r>
            <a:endParaRPr lang="pl-PL" i="1" dirty="0"/>
          </a:p>
        </p:txBody>
      </p:sp>
      <p:sp>
        <p:nvSpPr>
          <p:cNvPr id="11" name="pole tekstowe 10">
            <a:extLst>
              <a:ext uri="{FF2B5EF4-FFF2-40B4-BE49-F238E27FC236}">
                <a16:creationId xmlns="" xmlns:a16="http://schemas.microsoft.com/office/drawing/2014/main" id="{B8BEB5F0-F044-524C-A033-75A6BABFA2E6}"/>
              </a:ext>
            </a:extLst>
          </p:cNvPr>
          <p:cNvSpPr txBox="1"/>
          <p:nvPr/>
        </p:nvSpPr>
        <p:spPr>
          <a:xfrm>
            <a:off x="242696" y="2183040"/>
            <a:ext cx="2463927" cy="2492990"/>
          </a:xfrm>
          <a:prstGeom prst="rect">
            <a:avLst/>
          </a:prstGeom>
          <a:noFill/>
        </p:spPr>
        <p:txBody>
          <a:bodyPr wrap="square" rtlCol="0">
            <a:spAutoFit/>
          </a:bodyPr>
          <a:lstStyle/>
          <a:p>
            <a:r>
              <a:rPr lang="it-IT" sz="1200" dirty="0"/>
              <a:t>Cerca di integrare tutti gli aspetti importanti per i dipendenti per creare una proposta </a:t>
            </a:r>
            <a:r>
              <a:rPr lang="it-IT" sz="1200" dirty="0" smtClean="0"/>
              <a:t>per loro valida.</a:t>
            </a:r>
            <a:endParaRPr lang="it-IT" sz="1200" dirty="0"/>
          </a:p>
          <a:p>
            <a:r>
              <a:rPr lang="it-IT" sz="1200" dirty="0"/>
              <a:t>Il modello di </a:t>
            </a:r>
            <a:r>
              <a:rPr lang="it-IT" sz="1200" dirty="0" err="1" smtClean="0"/>
              <a:t>premialità</a:t>
            </a:r>
            <a:r>
              <a:rPr lang="it-IT" sz="1200" dirty="0" smtClean="0"/>
              <a:t> può </a:t>
            </a:r>
            <a:r>
              <a:rPr lang="it-IT" sz="1200" dirty="0"/>
              <a:t>essere utile in quanto mostra quali strumenti è possibile utilizzare per creare un pacchetto di ricompensa efficace per i dipendenti.</a:t>
            </a:r>
          </a:p>
          <a:p>
            <a:endParaRPr lang="it-IT" sz="1200" dirty="0"/>
          </a:p>
          <a:p>
            <a:r>
              <a:rPr lang="it-IT" sz="1200" dirty="0"/>
              <a:t>Ricorda che il denaro non è abbastanza!</a:t>
            </a:r>
            <a:endParaRPr lang="pl-PL" sz="1200" dirty="0"/>
          </a:p>
        </p:txBody>
      </p:sp>
    </p:spTree>
    <p:extLst>
      <p:ext uri="{BB962C8B-B14F-4D97-AF65-F5344CB8AC3E}">
        <p14:creationId xmlns:p14="http://schemas.microsoft.com/office/powerpoint/2010/main" val="1844799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493298" y="1246220"/>
            <a:ext cx="7239345" cy="1586432"/>
          </a:xfrm>
          <a:prstGeom prst="rect">
            <a:avLst/>
          </a:prstGeom>
        </p:spPr>
        <p:txBody>
          <a:bodyPr spcFirstLastPara="1" wrap="square" lIns="91425" tIns="91425" rIns="91425" bIns="91425" anchor="t" anchorCtr="0">
            <a:noAutofit/>
          </a:bodyPr>
          <a:lstStyle/>
          <a:p>
            <a:pPr lvl="0"/>
            <a:r>
              <a:rPr lang="es" sz="3200" b="0" dirty="0" smtClean="0">
                <a:solidFill>
                  <a:srgbClr val="E06666"/>
                </a:solidFill>
                <a:latin typeface="Cambria"/>
                <a:ea typeface="Cambria"/>
                <a:cs typeface="Cambria"/>
                <a:sym typeface="Cambria"/>
              </a:rPr>
              <a:t>Modulo </a:t>
            </a:r>
            <a:r>
              <a:rPr lang="es" sz="3200" b="0" dirty="0">
                <a:solidFill>
                  <a:srgbClr val="E06666"/>
                </a:solidFill>
                <a:latin typeface="Cambria"/>
                <a:ea typeface="Cambria"/>
                <a:cs typeface="Cambria"/>
                <a:sym typeface="Cambria"/>
              </a:rPr>
              <a:t>4.1.</a:t>
            </a:r>
            <a:r>
              <a:rPr lang="es-ES" sz="3200" b="0" dirty="0">
                <a:solidFill>
                  <a:srgbClr val="E06666"/>
                </a:solidFill>
                <a:latin typeface="Cambria"/>
                <a:ea typeface="Cambria"/>
                <a:cs typeface="Cambria"/>
                <a:sym typeface="Cambria"/>
              </a:rPr>
              <a:t> </a:t>
            </a:r>
            <a:br>
              <a:rPr lang="es-ES" sz="3200" b="0" dirty="0">
                <a:solidFill>
                  <a:srgbClr val="E06666"/>
                </a:solidFill>
                <a:latin typeface="Cambria"/>
                <a:ea typeface="Cambria"/>
                <a:cs typeface="Cambria"/>
                <a:sym typeface="Cambria"/>
              </a:rPr>
            </a:br>
            <a:r>
              <a:rPr lang="es-ES" sz="3200" b="0" dirty="0">
                <a:solidFill>
                  <a:srgbClr val="E06666"/>
                </a:solidFill>
                <a:latin typeface="Cambria"/>
                <a:ea typeface="Cambria"/>
                <a:cs typeface="Cambria"/>
                <a:sym typeface="Cambria"/>
              </a:rPr>
              <a:t>HR MANAGEMENT</a:t>
            </a:r>
            <a:endParaRPr sz="3200" b="0" dirty="0">
              <a:latin typeface="Cambria"/>
              <a:ea typeface="Cambria"/>
              <a:cs typeface="Cambria"/>
              <a:sym typeface="Cambria"/>
            </a:endParaRPr>
          </a:p>
        </p:txBody>
      </p:sp>
      <p:sp>
        <p:nvSpPr>
          <p:cNvPr id="6"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45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6000" dirty="0" smtClean="0">
                <a:solidFill>
                  <a:srgbClr val="E06666"/>
                </a:solidFill>
                <a:latin typeface="Cambria"/>
                <a:ea typeface="Cambria"/>
                <a:cs typeface="Cambria"/>
                <a:sym typeface="Cambria"/>
              </a:rPr>
              <a:t>GRAZIE!</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smtClean="0">
                <a:solidFill>
                  <a:srgbClr val="F24F4F"/>
                </a:solidFill>
                <a:latin typeface="Cambria" panose="02040503050406030204" pitchFamily="18" charset="0"/>
              </a:rPr>
              <a:t>UNITA’ </a:t>
            </a:r>
            <a:r>
              <a:rPr lang="es-ES" b="0" dirty="0">
                <a:solidFill>
                  <a:srgbClr val="F24F4F"/>
                </a:solidFill>
                <a:latin typeface="Cambria" panose="02040503050406030204" pitchFamily="18" charset="0"/>
              </a:rPr>
              <a:t>1. </a:t>
            </a:r>
            <a:r>
              <a:rPr lang="es-ES" b="0" dirty="0" smtClean="0">
                <a:solidFill>
                  <a:srgbClr val="F24F4F"/>
                </a:solidFill>
                <a:latin typeface="Cambria" panose="02040503050406030204" pitchFamily="18" charset="0"/>
              </a:rPr>
              <a:t>ANALISI DEL LAVORO</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it-IT" dirty="0" smtClean="0">
                <a:solidFill>
                  <a:srgbClr val="F24F4F"/>
                </a:solidFill>
                <a:latin typeface="Cambria" panose="02040503050406030204" pitchFamily="18" charset="0"/>
              </a:rPr>
              <a:t>Il processo di selezione e reclutamento</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8" name="3 CuadroTexto"/>
          <p:cNvSpPr txBox="1"/>
          <p:nvPr/>
        </p:nvSpPr>
        <p:spPr>
          <a:xfrm>
            <a:off x="432450" y="206156"/>
            <a:ext cx="2564295" cy="492443"/>
          </a:xfrm>
          <a:prstGeom prst="rect">
            <a:avLst/>
          </a:prstGeom>
          <a:noFill/>
        </p:spPr>
        <p:txBody>
          <a:bodyPr wrap="square" rtlCol="0">
            <a:spAutoFit/>
          </a:bodyPr>
          <a:lstStyle/>
          <a:p>
            <a:r>
              <a:rPr lang="es-ES" sz="1200" dirty="0" smtClean="0"/>
              <a:t>Unità </a:t>
            </a:r>
            <a:r>
              <a:rPr lang="es-ES" sz="1200" dirty="0"/>
              <a:t>1. </a:t>
            </a:r>
            <a:r>
              <a:rPr lang="it-IT" sz="1200" dirty="0" smtClean="0"/>
              <a:t>ANALISI DEL LAVORO</a:t>
            </a:r>
            <a:endParaRPr lang="es-ES" sz="1200" dirty="0"/>
          </a:p>
          <a:p>
            <a:endParaRPr lang="es-ES" dirty="0"/>
          </a:p>
        </p:txBody>
      </p:sp>
      <p:sp>
        <p:nvSpPr>
          <p:cNvPr id="3" name="Schemat blokowy: dokument 2"/>
          <p:cNvSpPr/>
          <p:nvPr/>
        </p:nvSpPr>
        <p:spPr>
          <a:xfrm>
            <a:off x="969975" y="2307298"/>
            <a:ext cx="1264920" cy="914400"/>
          </a:xfrm>
          <a:prstGeom prst="flowChartDocumen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Identificare i requisiti</a:t>
            </a:r>
            <a:endParaRPr lang="pl-PL" dirty="0"/>
          </a:p>
        </p:txBody>
      </p:sp>
      <p:sp>
        <p:nvSpPr>
          <p:cNvPr id="10" name="Schemat blokowy: wiele dokumentów 9"/>
          <p:cNvSpPr/>
          <p:nvPr/>
        </p:nvSpPr>
        <p:spPr>
          <a:xfrm>
            <a:off x="969975" y="3352449"/>
            <a:ext cx="1264920" cy="988690"/>
          </a:xfrm>
          <a:prstGeom prst="flowChartMultidocumen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700" dirty="0" smtClean="0"/>
              <a:t>Descrizione del lavoro</a:t>
            </a:r>
            <a:endParaRPr lang="pl-PL" sz="700" dirty="0"/>
          </a:p>
          <a:p>
            <a:pPr algn="ctr"/>
            <a:r>
              <a:rPr lang="it-IT" sz="700" dirty="0" smtClean="0"/>
              <a:t>Profilo della persone</a:t>
            </a:r>
            <a:endParaRPr lang="pl-PL" sz="700" dirty="0"/>
          </a:p>
          <a:p>
            <a:pPr algn="ctr"/>
            <a:r>
              <a:rPr lang="it-IT" sz="700" dirty="0" smtClean="0"/>
              <a:t>Termini e condizioni</a:t>
            </a:r>
            <a:endParaRPr lang="pl-PL" sz="700" dirty="0"/>
          </a:p>
        </p:txBody>
      </p:sp>
      <p:sp>
        <p:nvSpPr>
          <p:cNvPr id="11" name="Schemat blokowy: dokument 10"/>
          <p:cNvSpPr/>
          <p:nvPr/>
        </p:nvSpPr>
        <p:spPr>
          <a:xfrm>
            <a:off x="2504135" y="2307298"/>
            <a:ext cx="1264920" cy="914400"/>
          </a:xfrm>
          <a:prstGeom prst="flowChart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Attrarre i candidati</a:t>
            </a:r>
            <a:endParaRPr lang="pl-PL" dirty="0"/>
          </a:p>
        </p:txBody>
      </p:sp>
      <p:sp>
        <p:nvSpPr>
          <p:cNvPr id="12" name="Schemat blokowy: wiele dokumentów 11"/>
          <p:cNvSpPr/>
          <p:nvPr/>
        </p:nvSpPr>
        <p:spPr>
          <a:xfrm>
            <a:off x="2504135" y="3352449"/>
            <a:ext cx="1264920" cy="988690"/>
          </a:xfrm>
          <a:prstGeom prst="flowChartMulti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smtClean="0"/>
              <a:t>Annuncio, ricerca del target, briefing con i candidati</a:t>
            </a:r>
            <a:endParaRPr lang="pl-PL" sz="800" dirty="0"/>
          </a:p>
        </p:txBody>
      </p:sp>
      <p:sp>
        <p:nvSpPr>
          <p:cNvPr id="13" name="Schemat blokowy: dokument 12"/>
          <p:cNvSpPr/>
          <p:nvPr/>
        </p:nvSpPr>
        <p:spPr>
          <a:xfrm>
            <a:off x="3997655" y="2307298"/>
            <a:ext cx="1264920" cy="914400"/>
          </a:xfrm>
          <a:prstGeom prst="flowChart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t>Shortlist</a:t>
            </a:r>
            <a:endParaRPr lang="pl-PL" dirty="0"/>
          </a:p>
        </p:txBody>
      </p:sp>
      <p:sp>
        <p:nvSpPr>
          <p:cNvPr id="14" name="Schemat blokowy: wiele dokumentów 13"/>
          <p:cNvSpPr/>
          <p:nvPr/>
        </p:nvSpPr>
        <p:spPr>
          <a:xfrm>
            <a:off x="3997655" y="3352449"/>
            <a:ext cx="1264920" cy="988690"/>
          </a:xfrm>
          <a:prstGeom prst="flowChartMulti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smtClean="0"/>
              <a:t>Criteri di screening</a:t>
            </a:r>
            <a:endParaRPr lang="pl-PL" sz="800" dirty="0"/>
          </a:p>
        </p:txBody>
      </p:sp>
      <p:sp>
        <p:nvSpPr>
          <p:cNvPr id="15" name="Schemat blokowy: dokument 14"/>
          <p:cNvSpPr/>
          <p:nvPr/>
        </p:nvSpPr>
        <p:spPr>
          <a:xfrm>
            <a:off x="5531815" y="2307298"/>
            <a:ext cx="1264920" cy="914400"/>
          </a:xfrm>
          <a:prstGeom prst="flowChart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Applicare il processo di selezione</a:t>
            </a:r>
            <a:endParaRPr lang="pl-PL" dirty="0"/>
          </a:p>
        </p:txBody>
      </p:sp>
      <p:sp>
        <p:nvSpPr>
          <p:cNvPr id="16" name="Schemat blokowy: wiele dokumentów 15"/>
          <p:cNvSpPr/>
          <p:nvPr/>
        </p:nvSpPr>
        <p:spPr>
          <a:xfrm>
            <a:off x="5531815" y="3352449"/>
            <a:ext cx="1264920" cy="988690"/>
          </a:xfrm>
          <a:prstGeom prst="flowChartMulti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t>Progettazione del processo, criteri di selezione, base di misurazione</a:t>
            </a:r>
            <a:endParaRPr lang="pl-PL" sz="800" dirty="0"/>
          </a:p>
        </p:txBody>
      </p:sp>
      <p:sp>
        <p:nvSpPr>
          <p:cNvPr id="17" name="Schemat blokowy: dokument 16"/>
          <p:cNvSpPr/>
          <p:nvPr/>
        </p:nvSpPr>
        <p:spPr>
          <a:xfrm>
            <a:off x="7065975" y="2307298"/>
            <a:ext cx="1264920" cy="914400"/>
          </a:xfrm>
          <a:prstGeom prst="flowChart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Offer</a:t>
            </a:r>
            <a:r>
              <a:rPr lang="it-IT" dirty="0" err="1" smtClean="0"/>
              <a:t>ta</a:t>
            </a:r>
            <a:endParaRPr lang="pl-PL" dirty="0"/>
          </a:p>
        </p:txBody>
      </p:sp>
      <p:sp>
        <p:nvSpPr>
          <p:cNvPr id="18" name="Schemat blokowy: wiele dokumentów 17"/>
          <p:cNvSpPr/>
          <p:nvPr/>
        </p:nvSpPr>
        <p:spPr>
          <a:xfrm>
            <a:off x="7065975" y="3352449"/>
            <a:ext cx="1264920" cy="988690"/>
          </a:xfrm>
          <a:prstGeom prst="flowChartMulti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t>Lettera di </a:t>
            </a:r>
            <a:r>
              <a:rPr lang="it-IT" sz="800" dirty="0" smtClean="0"/>
              <a:t>offerta,</a:t>
            </a:r>
            <a:endParaRPr lang="it-IT" sz="800" dirty="0"/>
          </a:p>
          <a:p>
            <a:pPr algn="ctr"/>
            <a:r>
              <a:rPr lang="it-IT" sz="800" dirty="0"/>
              <a:t>Termini e condizioni, vantaggi, codici di condotta</a:t>
            </a:r>
            <a:endParaRPr lang="pl-PL" sz="800" dirty="0"/>
          </a:p>
        </p:txBody>
      </p:sp>
      <p:sp>
        <p:nvSpPr>
          <p:cNvPr id="19" name="Objaśnienie w chmurce 18"/>
          <p:cNvSpPr/>
          <p:nvPr/>
        </p:nvSpPr>
        <p:spPr>
          <a:xfrm>
            <a:off x="432450" y="1082042"/>
            <a:ext cx="2011680" cy="1051605"/>
          </a:xfrm>
          <a:prstGeom prst="cloudCallou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Bisogni attuali?</a:t>
            </a:r>
          </a:p>
          <a:p>
            <a:pPr algn="ctr"/>
            <a:r>
              <a:rPr lang="it-IT" sz="1200" dirty="0" smtClean="0"/>
              <a:t>Costo/beneficio</a:t>
            </a:r>
          </a:p>
          <a:p>
            <a:pPr algn="ctr"/>
            <a:r>
              <a:rPr lang="it-IT" sz="1200" dirty="0" smtClean="0"/>
              <a:t>Bisogni futuri</a:t>
            </a:r>
            <a:endParaRPr lang="pl-PL" sz="1200" dirty="0"/>
          </a:p>
        </p:txBody>
      </p:sp>
      <p:sp>
        <p:nvSpPr>
          <p:cNvPr id="22" name="Objaśnienie w chmurce 21"/>
          <p:cNvSpPr/>
          <p:nvPr/>
        </p:nvSpPr>
        <p:spPr>
          <a:xfrm>
            <a:off x="2130755" y="1065846"/>
            <a:ext cx="2011680" cy="1051605"/>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smtClean="0"/>
              <a:t>Dove pubblicare annunci</a:t>
            </a:r>
            <a:r>
              <a:rPr lang="pl-PL" sz="1000" dirty="0" smtClean="0"/>
              <a:t>? </a:t>
            </a:r>
            <a:r>
              <a:rPr lang="it-IT" sz="1000" dirty="0" smtClean="0"/>
              <a:t>Accettare solo cv dall’interno o utilizzare anche fonti esterne</a:t>
            </a:r>
            <a:r>
              <a:rPr lang="pl-PL" sz="1000" dirty="0" smtClean="0"/>
              <a:t>?</a:t>
            </a:r>
            <a:endParaRPr lang="pl-PL" sz="1000" dirty="0"/>
          </a:p>
        </p:txBody>
      </p:sp>
      <p:sp>
        <p:nvSpPr>
          <p:cNvPr id="24" name="Objaśnienie w chmurce 23"/>
          <p:cNvSpPr/>
          <p:nvPr/>
        </p:nvSpPr>
        <p:spPr>
          <a:xfrm>
            <a:off x="3794565" y="1090524"/>
            <a:ext cx="1737250" cy="1051605"/>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smtClean="0"/>
              <a:t>Chi si sta cercando?</a:t>
            </a:r>
            <a:endParaRPr lang="pl-PL" sz="1100" dirty="0"/>
          </a:p>
        </p:txBody>
      </p:sp>
      <p:sp>
        <p:nvSpPr>
          <p:cNvPr id="25" name="Objaśnienie w chmurce 24"/>
          <p:cNvSpPr/>
          <p:nvPr/>
        </p:nvSpPr>
        <p:spPr>
          <a:xfrm>
            <a:off x="5208950" y="1090524"/>
            <a:ext cx="2011680" cy="1051605"/>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smtClean="0"/>
              <a:t>Chi fa la selezione? Responsabilità del manager?</a:t>
            </a:r>
            <a:endParaRPr lang="pl-PL" sz="1100" dirty="0"/>
          </a:p>
        </p:txBody>
      </p:sp>
      <p:sp>
        <p:nvSpPr>
          <p:cNvPr id="26" name="Objaśnienie w chmurce 25"/>
          <p:cNvSpPr/>
          <p:nvPr/>
        </p:nvSpPr>
        <p:spPr>
          <a:xfrm>
            <a:off x="6835288" y="1065845"/>
            <a:ext cx="2011680" cy="1051605"/>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smtClean="0"/>
              <a:t>Lettera di referenza</a:t>
            </a:r>
            <a:r>
              <a:rPr lang="pl-PL" sz="1100" dirty="0" smtClean="0"/>
              <a:t>? </a:t>
            </a:r>
            <a:endParaRPr lang="pl-PL" sz="1100" dirty="0"/>
          </a:p>
        </p:txBody>
      </p:sp>
      <p:sp>
        <p:nvSpPr>
          <p:cNvPr id="27" name="Elipsa 26"/>
          <p:cNvSpPr/>
          <p:nvPr/>
        </p:nvSpPr>
        <p:spPr>
          <a:xfrm>
            <a:off x="391160" y="985309"/>
            <a:ext cx="2014025" cy="353589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37410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pl-PL" dirty="0">
                <a:solidFill>
                  <a:srgbClr val="F24F4F"/>
                </a:solidFill>
                <a:latin typeface="Cambria" panose="02040503050406030204" pitchFamily="18" charset="0"/>
              </a:rPr>
              <a:t>Job </a:t>
            </a:r>
            <a:r>
              <a:rPr lang="pl-PL" dirty="0" err="1">
                <a:solidFill>
                  <a:srgbClr val="F24F4F"/>
                </a:solidFill>
                <a:latin typeface="Cambria" panose="02040503050406030204" pitchFamily="18" charset="0"/>
              </a:rPr>
              <a:t>analysis</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p:txBody>
          <a:bodyPr/>
          <a:lstStyle/>
          <a:p>
            <a:pPr>
              <a:buNone/>
            </a:pPr>
            <a:r>
              <a:rPr lang="it-IT" dirty="0" smtClean="0"/>
              <a:t>La Job </a:t>
            </a:r>
            <a:r>
              <a:rPr lang="it-IT" dirty="0" err="1" smtClean="0"/>
              <a:t>analysis</a:t>
            </a:r>
            <a:r>
              <a:rPr lang="it-IT" dirty="0" smtClean="0"/>
              <a:t> designa </a:t>
            </a:r>
            <a:r>
              <a:rPr lang="it-IT" dirty="0"/>
              <a:t>la raccolta di informazioni sulle caratteristiche di un lavoro che lo differenziano da altri lavori, ad es.</a:t>
            </a:r>
          </a:p>
          <a:p>
            <a:r>
              <a:rPr lang="it-IT" dirty="0"/>
              <a:t>Attività e comportamenti lavorativi</a:t>
            </a:r>
          </a:p>
          <a:p>
            <a:r>
              <a:rPr lang="it-IT" dirty="0"/>
              <a:t>Interazioni con gli altri</a:t>
            </a:r>
          </a:p>
          <a:p>
            <a:r>
              <a:rPr lang="it-IT" dirty="0"/>
              <a:t>Standard di prestazione</a:t>
            </a:r>
          </a:p>
          <a:p>
            <a:r>
              <a:rPr lang="it-IT" dirty="0"/>
              <a:t>Macchine e attrezzature utilizzate</a:t>
            </a:r>
          </a:p>
          <a:p>
            <a:r>
              <a:rPr lang="it-IT" dirty="0"/>
              <a:t>Condizioni di lavoro</a:t>
            </a:r>
          </a:p>
          <a:p>
            <a:r>
              <a:rPr lang="it-IT" dirty="0"/>
              <a:t>Supervisione data e ricevuta</a:t>
            </a:r>
          </a:p>
          <a:p>
            <a:r>
              <a:rPr lang="it-IT" dirty="0"/>
              <a:t>Conoscenze, abilità e capacità </a:t>
            </a:r>
            <a:r>
              <a:rPr lang="it-IT" dirty="0" smtClean="0"/>
              <a:t>necessarie</a:t>
            </a:r>
            <a:endParaRPr lang="pl-PL" dirty="0">
              <a:ea typeface="ＭＳ Ｐゴシック" pitchFamily="34" charset="-128"/>
            </a:endParaRPr>
          </a:p>
        </p:txBody>
      </p:sp>
      <p:sp>
        <p:nvSpPr>
          <p:cNvPr id="4" name="3 CuadroTexto"/>
          <p:cNvSpPr txBox="1"/>
          <p:nvPr/>
        </p:nvSpPr>
        <p:spPr>
          <a:xfrm>
            <a:off x="432450" y="206156"/>
            <a:ext cx="2564295" cy="523220"/>
          </a:xfrm>
          <a:prstGeom prst="rect">
            <a:avLst/>
          </a:prstGeom>
          <a:noFill/>
        </p:spPr>
        <p:txBody>
          <a:bodyPr wrap="square" rtlCol="0">
            <a:spAutoFit/>
          </a:bodyPr>
          <a:lstStyle/>
          <a:p>
            <a:r>
              <a:rPr lang="es-ES" dirty="0" smtClean="0"/>
              <a:t>Unità </a:t>
            </a:r>
            <a:r>
              <a:rPr lang="es-ES" dirty="0"/>
              <a:t>1. </a:t>
            </a:r>
            <a:r>
              <a:rPr lang="it-IT" dirty="0" smtClean="0"/>
              <a:t>Analisi del lavoro</a:t>
            </a:r>
            <a:endParaRPr lang="es-ES" dirty="0"/>
          </a:p>
          <a:p>
            <a:endParaRPr lang="es-ES" dirty="0"/>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graphicFrame>
        <p:nvGraphicFramePr>
          <p:cNvPr id="11" name="Diagram 10"/>
          <p:cNvGraphicFramePr/>
          <p:nvPr>
            <p:extLst>
              <p:ext uri="{D42A27DB-BD31-4B8C-83A1-F6EECF244321}">
                <p14:modId xmlns:p14="http://schemas.microsoft.com/office/powerpoint/2010/main" val="2092560211"/>
              </p:ext>
            </p:extLst>
          </p:nvPr>
        </p:nvGraphicFramePr>
        <p:xfrm>
          <a:off x="5034109" y="830630"/>
          <a:ext cx="2844280" cy="20963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Prostokąt 11"/>
          <p:cNvSpPr/>
          <p:nvPr/>
        </p:nvSpPr>
        <p:spPr>
          <a:xfrm>
            <a:off x="4311600" y="2953275"/>
            <a:ext cx="2089463" cy="1331134"/>
          </a:xfrm>
          <a:prstGeom prst="rect">
            <a:avLst/>
          </a:prstGeom>
        </p:spPr>
        <p:txBody>
          <a:bodyPr wrap="square">
            <a:spAutoFit/>
          </a:bodyPr>
          <a:lstStyle/>
          <a:p>
            <a:pPr algn="r">
              <a:lnSpc>
                <a:spcPct val="115000"/>
              </a:lnSpc>
              <a:spcAft>
                <a:spcPts val="1000"/>
              </a:spcAft>
            </a:pPr>
            <a:r>
              <a:rPr lang="en-US" sz="1000" b="1" dirty="0" smtClean="0">
                <a:latin typeface="Trebuchet MS" panose="020B0603020202020204" pitchFamily="34" charset="0"/>
                <a:ea typeface="Calibri" panose="020F0502020204030204" pitchFamily="34" charset="0"/>
                <a:cs typeface="Arial" panose="020B0604020202020204" pitchFamily="34" charset="0"/>
              </a:rPr>
              <a:t>La </a:t>
            </a:r>
            <a:r>
              <a:rPr lang="en-US" sz="1000" b="1" dirty="0" err="1" smtClean="0">
                <a:latin typeface="Trebuchet MS" panose="020B0603020202020204" pitchFamily="34" charset="0"/>
                <a:ea typeface="Calibri" panose="020F0502020204030204" pitchFamily="34" charset="0"/>
                <a:cs typeface="Arial" panose="020B0604020202020204" pitchFamily="34" charset="0"/>
              </a:rPr>
              <a:t>descrizione</a:t>
            </a:r>
            <a:r>
              <a:rPr lang="en-US" sz="1000" b="1" dirty="0" smtClean="0">
                <a:latin typeface="Trebuchet MS" panose="020B0603020202020204" pitchFamily="34" charset="0"/>
                <a:ea typeface="Calibri" panose="020F0502020204030204" pitchFamily="34" charset="0"/>
                <a:cs typeface="Arial" panose="020B0604020202020204" pitchFamily="34" charset="0"/>
              </a:rPr>
              <a:t> del </a:t>
            </a:r>
            <a:r>
              <a:rPr lang="en-US" sz="1000" b="1" dirty="0" err="1" smtClean="0">
                <a:latin typeface="Trebuchet MS" panose="020B0603020202020204" pitchFamily="34" charset="0"/>
                <a:ea typeface="Calibri" panose="020F0502020204030204" pitchFamily="34" charset="0"/>
                <a:cs typeface="Arial" panose="020B0604020202020204" pitchFamily="34" charset="0"/>
              </a:rPr>
              <a:t>lavoro</a:t>
            </a:r>
            <a:r>
              <a:rPr lang="en-US" sz="1000" b="1" dirty="0" smtClean="0">
                <a:latin typeface="Trebuchet MS" panose="020B0603020202020204" pitchFamily="34" charset="0"/>
                <a:ea typeface="Calibri" panose="020F0502020204030204" pitchFamily="34" charset="0"/>
                <a:cs typeface="Arial" panose="020B0604020202020204" pitchFamily="34" charset="0"/>
              </a:rPr>
              <a:t> </a:t>
            </a:r>
            <a:r>
              <a:rPr lang="en-US" sz="1000" dirty="0" err="1" smtClean="0">
                <a:latin typeface="Trebuchet MS" panose="020B0603020202020204" pitchFamily="34" charset="0"/>
                <a:ea typeface="Calibri" panose="020F0502020204030204" pitchFamily="34" charset="0"/>
                <a:cs typeface="Arial" panose="020B0604020202020204" pitchFamily="34" charset="0"/>
              </a:rPr>
              <a:t>indica</a:t>
            </a:r>
            <a:r>
              <a:rPr lang="en-US" sz="1000" dirty="0" smtClean="0">
                <a:latin typeface="Trebuchet MS" panose="020B0603020202020204" pitchFamily="34" charset="0"/>
                <a:ea typeface="Calibri" panose="020F0502020204030204" pitchFamily="34" charset="0"/>
                <a:cs typeface="Arial" panose="020B0604020202020204" pitchFamily="34" charset="0"/>
              </a:rPr>
              <a:t> </a:t>
            </a:r>
            <a:r>
              <a:rPr lang="en-US" sz="1000" dirty="0" err="1" smtClean="0">
                <a:latin typeface="Trebuchet MS" panose="020B0603020202020204" pitchFamily="34" charset="0"/>
                <a:ea typeface="Calibri" panose="020F0502020204030204" pitchFamily="34" charset="0"/>
                <a:cs typeface="Arial" panose="020B0604020202020204" pitchFamily="34" charset="0"/>
              </a:rPr>
              <a:t>i</a:t>
            </a:r>
            <a:r>
              <a:rPr lang="en-US" sz="1000" dirty="0" smtClean="0">
                <a:latin typeface="Trebuchet MS" panose="020B0603020202020204" pitchFamily="34" charset="0"/>
                <a:ea typeface="Calibri" panose="020F0502020204030204" pitchFamily="34" charset="0"/>
                <a:cs typeface="Arial" panose="020B0604020202020204" pitchFamily="34" charset="0"/>
              </a:rPr>
              <a:t> </a:t>
            </a:r>
            <a:r>
              <a:rPr lang="en-US" sz="1000" dirty="0" err="1" smtClean="0">
                <a:latin typeface="Trebuchet MS" panose="020B0603020202020204" pitchFamily="34" charset="0"/>
                <a:ea typeface="Calibri" panose="020F0502020204030204" pitchFamily="34" charset="0"/>
                <a:cs typeface="Arial" panose="020B0604020202020204" pitchFamily="34" charset="0"/>
              </a:rPr>
              <a:t>requisiti</a:t>
            </a:r>
            <a:r>
              <a:rPr lang="en-US" sz="1000" dirty="0" smtClean="0">
                <a:latin typeface="Trebuchet MS" panose="020B0603020202020204" pitchFamily="34" charset="0"/>
                <a:ea typeface="Calibri" panose="020F0502020204030204" pitchFamily="34" charset="0"/>
                <a:cs typeface="Arial" panose="020B0604020202020204" pitchFamily="34" charset="0"/>
              </a:rPr>
              <a:t> </a:t>
            </a:r>
            <a:r>
              <a:rPr lang="en-US" sz="1000" dirty="0" err="1" smtClean="0">
                <a:latin typeface="Trebuchet MS" panose="020B0603020202020204" pitchFamily="34" charset="0"/>
                <a:ea typeface="Calibri" panose="020F0502020204030204" pitchFamily="34" charset="0"/>
                <a:cs typeface="Arial" panose="020B0604020202020204" pitchFamily="34" charset="0"/>
              </a:rPr>
              <a:t>essenziali</a:t>
            </a:r>
            <a:r>
              <a:rPr lang="en-US" sz="1000" dirty="0" smtClean="0">
                <a:latin typeface="Trebuchet MS" panose="020B0603020202020204" pitchFamily="34" charset="0"/>
                <a:ea typeface="Calibri" panose="020F0502020204030204" pitchFamily="34" charset="0"/>
                <a:cs typeface="Arial" panose="020B0604020202020204" pitchFamily="34" charset="0"/>
              </a:rPr>
              <a:t> del </a:t>
            </a:r>
            <a:r>
              <a:rPr lang="en-US" sz="1000" dirty="0" err="1" smtClean="0">
                <a:latin typeface="Trebuchet MS" panose="020B0603020202020204" pitchFamily="34" charset="0"/>
                <a:ea typeface="Calibri" panose="020F0502020204030204" pitchFamily="34" charset="0"/>
                <a:cs typeface="Arial" panose="020B0604020202020204" pitchFamily="34" charset="0"/>
              </a:rPr>
              <a:t>lavoro</a:t>
            </a:r>
            <a:r>
              <a:rPr lang="en-US" sz="1000" dirty="0" smtClean="0">
                <a:latin typeface="Trebuchet MS" panose="020B0603020202020204" pitchFamily="34" charset="0"/>
                <a:ea typeface="Calibri" panose="020F0502020204030204" pitchFamily="34" charset="0"/>
                <a:cs typeface="Arial" panose="020B0604020202020204" pitchFamily="34" charset="0"/>
              </a:rPr>
              <a:t>, I </a:t>
            </a:r>
            <a:r>
              <a:rPr lang="en-US" sz="1000" dirty="0" err="1" smtClean="0">
                <a:latin typeface="Trebuchet MS" panose="020B0603020202020204" pitchFamily="34" charset="0"/>
                <a:ea typeface="Calibri" panose="020F0502020204030204" pitchFamily="34" charset="0"/>
                <a:cs typeface="Arial" panose="020B0604020202020204" pitchFamily="34" charset="0"/>
              </a:rPr>
              <a:t>suoi</a:t>
            </a:r>
            <a:r>
              <a:rPr lang="en-US" sz="1000" dirty="0" smtClean="0">
                <a:latin typeface="Trebuchet MS" panose="020B0603020202020204" pitchFamily="34" charset="0"/>
                <a:ea typeface="Calibri" panose="020F0502020204030204" pitchFamily="34" charset="0"/>
                <a:cs typeface="Arial" panose="020B0604020202020204" pitchFamily="34" charset="0"/>
              </a:rPr>
              <a:t> </a:t>
            </a:r>
            <a:r>
              <a:rPr lang="en-US" sz="1000" dirty="0" err="1" smtClean="0">
                <a:latin typeface="Trebuchet MS" panose="020B0603020202020204" pitchFamily="34" charset="0"/>
                <a:ea typeface="Calibri" panose="020F0502020204030204" pitchFamily="34" charset="0"/>
                <a:cs typeface="Arial" panose="020B0604020202020204" pitchFamily="34" charset="0"/>
              </a:rPr>
              <a:t>doveri</a:t>
            </a:r>
            <a:r>
              <a:rPr lang="en-US" sz="1000" dirty="0" smtClean="0">
                <a:latin typeface="Trebuchet MS" panose="020B0603020202020204" pitchFamily="34" charset="0"/>
                <a:ea typeface="Calibri" panose="020F0502020204030204" pitchFamily="34" charset="0"/>
                <a:cs typeface="Arial" panose="020B0604020202020204" pitchFamily="34" charset="0"/>
              </a:rPr>
              <a:t> e le sue </a:t>
            </a:r>
            <a:r>
              <a:rPr lang="en-US" sz="1000" dirty="0" err="1" smtClean="0">
                <a:latin typeface="Trebuchet MS" panose="020B0603020202020204" pitchFamily="34" charset="0"/>
                <a:ea typeface="Calibri" panose="020F0502020204030204" pitchFamily="34" charset="0"/>
                <a:cs typeface="Arial" panose="020B0604020202020204" pitchFamily="34" charset="0"/>
              </a:rPr>
              <a:t>reponsabilità</a:t>
            </a:r>
            <a:r>
              <a:rPr lang="en-US" sz="1000" dirty="0" smtClean="0">
                <a:latin typeface="Trebuchet MS" panose="020B0603020202020204" pitchFamily="34" charset="0"/>
                <a:ea typeface="Calibri" panose="020F0502020204030204" pitchFamily="34" charset="0"/>
                <a:cs typeface="Arial" panose="020B0604020202020204" pitchFamily="34" charset="0"/>
              </a:rPr>
              <a:t>. </a:t>
            </a:r>
            <a:r>
              <a:rPr lang="en-US" sz="1000" dirty="0" err="1" smtClean="0">
                <a:latin typeface="Trebuchet MS" panose="020B0603020202020204" pitchFamily="34" charset="0"/>
                <a:ea typeface="Calibri" panose="020F0502020204030204" pitchFamily="34" charset="0"/>
                <a:cs typeface="Arial" panose="020B0604020202020204" pitchFamily="34" charset="0"/>
              </a:rPr>
              <a:t>Indentifica</a:t>
            </a:r>
            <a:r>
              <a:rPr lang="en-US" sz="1000" dirty="0" smtClean="0">
                <a:latin typeface="Trebuchet MS" panose="020B0603020202020204" pitchFamily="34" charset="0"/>
                <a:ea typeface="Calibri" panose="020F0502020204030204" pitchFamily="34" charset="0"/>
                <a:cs typeface="Arial" panose="020B0604020202020204" pitchFamily="34" charset="0"/>
              </a:rPr>
              <a:t> </a:t>
            </a:r>
            <a:r>
              <a:rPr lang="en-US" sz="1000" dirty="0" err="1" smtClean="0">
                <a:latin typeface="Trebuchet MS" panose="020B0603020202020204" pitchFamily="34" charset="0"/>
                <a:ea typeface="Calibri" panose="020F0502020204030204" pitchFamily="34" charset="0"/>
                <a:cs typeface="Arial" panose="020B0604020202020204" pitchFamily="34" charset="0"/>
              </a:rPr>
              <a:t>cosa</a:t>
            </a:r>
            <a:r>
              <a:rPr lang="en-US" sz="1000" dirty="0" smtClean="0">
                <a:latin typeface="Trebuchet MS" panose="020B0603020202020204" pitchFamily="34" charset="0"/>
                <a:ea typeface="Calibri" panose="020F0502020204030204" pitchFamily="34" charset="0"/>
                <a:cs typeface="Arial" panose="020B0604020202020204" pitchFamily="34" charset="0"/>
              </a:rPr>
              <a:t> è </a:t>
            </a:r>
            <a:r>
              <a:rPr lang="en-US" sz="1000" dirty="0" err="1" smtClean="0">
                <a:latin typeface="Trebuchet MS" panose="020B0603020202020204" pitchFamily="34" charset="0"/>
                <a:ea typeface="Calibri" panose="020F0502020204030204" pitchFamily="34" charset="0"/>
                <a:cs typeface="Arial" panose="020B0604020202020204" pitchFamily="34" charset="0"/>
              </a:rPr>
              <a:t>stato</a:t>
            </a:r>
            <a:r>
              <a:rPr lang="en-US" sz="1000" dirty="0" smtClean="0">
                <a:latin typeface="Trebuchet MS" panose="020B0603020202020204" pitchFamily="34" charset="0"/>
                <a:ea typeface="Calibri" panose="020F0502020204030204" pitchFamily="34" charset="0"/>
                <a:cs typeface="Arial" panose="020B0604020202020204" pitchFamily="34" charset="0"/>
              </a:rPr>
              <a:t> </a:t>
            </a:r>
            <a:r>
              <a:rPr lang="en-US" sz="1000" dirty="0" err="1" smtClean="0">
                <a:latin typeface="Trebuchet MS" panose="020B0603020202020204" pitchFamily="34" charset="0"/>
                <a:ea typeface="Calibri" panose="020F0502020204030204" pitchFamily="34" charset="0"/>
                <a:cs typeface="Arial" panose="020B0604020202020204" pitchFamily="34" charset="0"/>
              </a:rPr>
              <a:t>fatto</a:t>
            </a:r>
            <a:r>
              <a:rPr lang="en-US" sz="1000" dirty="0" smtClean="0">
                <a:latin typeface="Trebuchet MS" panose="020B0603020202020204" pitchFamily="34" charset="0"/>
                <a:ea typeface="Calibri" panose="020F0502020204030204" pitchFamily="34" charset="0"/>
                <a:cs typeface="Arial" panose="020B0604020202020204" pitchFamily="34" charset="0"/>
              </a:rPr>
              <a:t>, </a:t>
            </a:r>
            <a:r>
              <a:rPr lang="it-IT" sz="1000" dirty="0" smtClean="0">
                <a:latin typeface="Trebuchet MS" panose="020B0603020202020204" pitchFamily="34" charset="0"/>
                <a:ea typeface="Calibri" panose="020F0502020204030204" pitchFamily="34" charset="0"/>
                <a:cs typeface="Arial" panose="020B0604020202020204" pitchFamily="34" charset="0"/>
              </a:rPr>
              <a:t>perché è stato fatto, dove è stato fatto e brevemente come va fatto.</a:t>
            </a:r>
            <a:r>
              <a:rPr lang="en-US" sz="1000" dirty="0" smtClean="0"/>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Prostokąt 12"/>
          <p:cNvSpPr/>
          <p:nvPr/>
        </p:nvSpPr>
        <p:spPr>
          <a:xfrm>
            <a:off x="6511010" y="2953275"/>
            <a:ext cx="2321290" cy="1685077"/>
          </a:xfrm>
          <a:prstGeom prst="rect">
            <a:avLst/>
          </a:prstGeom>
        </p:spPr>
        <p:txBody>
          <a:bodyPr wrap="square">
            <a:spAutoFit/>
          </a:bodyPr>
          <a:lstStyle/>
          <a:p>
            <a:pPr>
              <a:lnSpc>
                <a:spcPct val="115000"/>
              </a:lnSpc>
              <a:spcAft>
                <a:spcPts val="1000"/>
              </a:spcAft>
            </a:pPr>
            <a:r>
              <a:rPr lang="en-US" sz="1000" b="1" dirty="0" smtClean="0">
                <a:latin typeface="Trebuchet MS" panose="020B0603020202020204" pitchFamily="34" charset="0"/>
                <a:ea typeface="Calibri" panose="020F0502020204030204" pitchFamily="34" charset="0"/>
                <a:cs typeface="Arial" panose="020B0604020202020204" pitchFamily="34" charset="0"/>
              </a:rPr>
              <a:t>Le </a:t>
            </a:r>
            <a:r>
              <a:rPr lang="en-US" sz="1000" b="1" dirty="0" err="1" smtClean="0">
                <a:latin typeface="Trebuchet MS" panose="020B0603020202020204" pitchFamily="34" charset="0"/>
                <a:ea typeface="Calibri" panose="020F0502020204030204" pitchFamily="34" charset="0"/>
                <a:cs typeface="Arial" panose="020B0604020202020204" pitchFamily="34" charset="0"/>
              </a:rPr>
              <a:t>specifiche</a:t>
            </a:r>
            <a:r>
              <a:rPr lang="en-US" sz="1000" b="1" dirty="0" smtClean="0">
                <a:latin typeface="Trebuchet MS" panose="020B0603020202020204" pitchFamily="34" charset="0"/>
                <a:ea typeface="Calibri" panose="020F0502020204030204" pitchFamily="34" charset="0"/>
                <a:cs typeface="Arial" panose="020B0604020202020204" pitchFamily="34" charset="0"/>
              </a:rPr>
              <a:t> del </a:t>
            </a:r>
            <a:r>
              <a:rPr lang="en-US" sz="1000" b="1" dirty="0" err="1" smtClean="0">
                <a:latin typeface="Trebuchet MS" panose="020B0603020202020204" pitchFamily="34" charset="0"/>
                <a:ea typeface="Calibri" panose="020F0502020204030204" pitchFamily="34" charset="0"/>
                <a:cs typeface="Arial" panose="020B0604020202020204" pitchFamily="34" charset="0"/>
              </a:rPr>
              <a:t>lavoro</a:t>
            </a:r>
            <a:r>
              <a:rPr lang="en-US" sz="1000" b="1" dirty="0" smtClean="0">
                <a:latin typeface="Trebuchet MS" panose="020B0603020202020204" pitchFamily="34" charset="0"/>
                <a:ea typeface="Calibri" panose="020F0502020204030204" pitchFamily="34" charset="0"/>
                <a:cs typeface="Arial" panose="020B0604020202020204" pitchFamily="34" charset="0"/>
              </a:rPr>
              <a:t> </a:t>
            </a:r>
            <a:r>
              <a:rPr lang="en-US" sz="1000" b="1" dirty="0" err="1" smtClean="0">
                <a:latin typeface="Trebuchet MS" panose="020B0603020202020204" pitchFamily="34" charset="0"/>
                <a:ea typeface="Calibri" panose="020F0502020204030204" pitchFamily="34" charset="0"/>
                <a:cs typeface="Arial" panose="020B0604020202020204" pitchFamily="34" charset="0"/>
              </a:rPr>
              <a:t>elencano</a:t>
            </a:r>
            <a:r>
              <a:rPr lang="en-US" sz="1000" b="1" dirty="0" smtClean="0">
                <a:latin typeface="Trebuchet MS" panose="020B0603020202020204" pitchFamily="34" charset="0"/>
                <a:ea typeface="Calibri" panose="020F0502020204030204" pitchFamily="34" charset="0"/>
                <a:cs typeface="Arial" panose="020B0604020202020204" pitchFamily="34" charset="0"/>
              </a:rPr>
              <a:t> le </a:t>
            </a:r>
            <a:r>
              <a:rPr lang="en-US" sz="1000" b="1" dirty="0" err="1" smtClean="0">
                <a:latin typeface="Trebuchet MS" panose="020B0603020202020204" pitchFamily="34" charset="0"/>
                <a:ea typeface="Calibri" panose="020F0502020204030204" pitchFamily="34" charset="0"/>
                <a:cs typeface="Arial" panose="020B0604020202020204" pitchFamily="34" charset="0"/>
              </a:rPr>
              <a:t>conoscneze</a:t>
            </a:r>
            <a:r>
              <a:rPr lang="en-US" sz="1000" b="1" dirty="0" smtClean="0">
                <a:latin typeface="Trebuchet MS" panose="020B0603020202020204" pitchFamily="34" charset="0"/>
                <a:ea typeface="Calibri" panose="020F0502020204030204" pitchFamily="34" charset="0"/>
                <a:cs typeface="Arial" panose="020B0604020202020204" pitchFamily="34" charset="0"/>
              </a:rPr>
              <a:t>, le </a:t>
            </a:r>
            <a:r>
              <a:rPr lang="en-US" sz="1000" b="1" dirty="0" err="1" smtClean="0">
                <a:latin typeface="Trebuchet MS" panose="020B0603020202020204" pitchFamily="34" charset="0"/>
                <a:ea typeface="Calibri" panose="020F0502020204030204" pitchFamily="34" charset="0"/>
                <a:cs typeface="Arial" panose="020B0604020202020204" pitchFamily="34" charset="0"/>
              </a:rPr>
              <a:t>abilità</a:t>
            </a:r>
            <a:r>
              <a:rPr lang="en-US" sz="1000" b="1" dirty="0" smtClean="0">
                <a:latin typeface="Trebuchet MS" panose="020B0603020202020204" pitchFamily="34" charset="0"/>
                <a:ea typeface="Calibri" panose="020F0502020204030204" pitchFamily="34" charset="0"/>
                <a:cs typeface="Arial" panose="020B0604020202020204" pitchFamily="34" charset="0"/>
              </a:rPr>
              <a:t>, e le </a:t>
            </a:r>
            <a:r>
              <a:rPr lang="en-US" sz="1000" b="1" dirty="0" err="1" smtClean="0">
                <a:latin typeface="Trebuchet MS" panose="020B0603020202020204" pitchFamily="34" charset="0"/>
                <a:ea typeface="Calibri" panose="020F0502020204030204" pitchFamily="34" charset="0"/>
                <a:cs typeface="Arial" panose="020B0604020202020204" pitchFamily="34" charset="0"/>
              </a:rPr>
              <a:t>capacità</a:t>
            </a:r>
            <a:r>
              <a:rPr lang="en-US" sz="1000" b="1" dirty="0">
                <a:latin typeface="Trebuchet MS" panose="020B0603020202020204" pitchFamily="34" charset="0"/>
                <a:ea typeface="Calibri" panose="020F0502020204030204" pitchFamily="34" charset="0"/>
                <a:cs typeface="Arial" panose="020B0604020202020204" pitchFamily="34" charset="0"/>
              </a:rPr>
              <a:t> </a:t>
            </a:r>
            <a:r>
              <a:rPr lang="en-US" sz="1000" b="1" dirty="0" smtClean="0">
                <a:latin typeface="Trebuchet MS" panose="020B0603020202020204" pitchFamily="34" charset="0"/>
                <a:ea typeface="Calibri" panose="020F0502020204030204" pitchFamily="34" charset="0"/>
                <a:cs typeface="Arial" panose="020B0604020202020204" pitchFamily="34" charset="0"/>
              </a:rPr>
              <a:t>di cui un </a:t>
            </a:r>
            <a:r>
              <a:rPr lang="en-US" sz="1000" b="1" dirty="0" err="1" smtClean="0">
                <a:latin typeface="Trebuchet MS" panose="020B0603020202020204" pitchFamily="34" charset="0"/>
                <a:ea typeface="Calibri" panose="020F0502020204030204" pitchFamily="34" charset="0"/>
                <a:cs typeface="Arial" panose="020B0604020202020204" pitchFamily="34" charset="0"/>
              </a:rPr>
              <a:t>individuo</a:t>
            </a:r>
            <a:r>
              <a:rPr lang="en-US" sz="1000" b="1" dirty="0" smtClean="0">
                <a:latin typeface="Trebuchet MS" panose="020B0603020202020204" pitchFamily="34" charset="0"/>
                <a:ea typeface="Calibri" panose="020F0502020204030204" pitchFamily="34" charset="0"/>
                <a:cs typeface="Arial" panose="020B0604020202020204" pitchFamily="34" charset="0"/>
              </a:rPr>
              <a:t> ha </a:t>
            </a:r>
            <a:r>
              <a:rPr lang="en-US" sz="1000" b="1" dirty="0" err="1" smtClean="0">
                <a:latin typeface="Trebuchet MS" panose="020B0603020202020204" pitchFamily="34" charset="0"/>
                <a:ea typeface="Calibri" panose="020F0502020204030204" pitchFamily="34" charset="0"/>
                <a:cs typeface="Arial" panose="020B0604020202020204" pitchFamily="34" charset="0"/>
              </a:rPr>
              <a:t>bisogno</a:t>
            </a:r>
            <a:r>
              <a:rPr lang="en-US" sz="1000" b="1" dirty="0" smtClean="0">
                <a:latin typeface="Trebuchet MS" panose="020B0603020202020204" pitchFamily="34" charset="0"/>
                <a:ea typeface="Calibri" panose="020F0502020204030204" pitchFamily="34" charset="0"/>
                <a:cs typeface="Arial" panose="020B0604020202020204" pitchFamily="34" charset="0"/>
              </a:rPr>
              <a:t> per </a:t>
            </a:r>
            <a:r>
              <a:rPr lang="en-US" sz="1000" b="1" dirty="0" err="1" smtClean="0">
                <a:latin typeface="Trebuchet MS" panose="020B0603020202020204" pitchFamily="34" charset="0"/>
                <a:ea typeface="Calibri" panose="020F0502020204030204" pitchFamily="34" charset="0"/>
                <a:cs typeface="Arial" panose="020B0604020202020204" pitchFamily="34" charset="0"/>
              </a:rPr>
              <a:t>svolgere</a:t>
            </a:r>
            <a:r>
              <a:rPr lang="en-US" sz="1000" b="1" dirty="0" smtClean="0">
                <a:latin typeface="Trebuchet MS" panose="020B0603020202020204" pitchFamily="34" charset="0"/>
                <a:ea typeface="Calibri" panose="020F0502020204030204" pitchFamily="34" charset="0"/>
                <a:cs typeface="Arial" panose="020B0604020202020204" pitchFamily="34" charset="0"/>
              </a:rPr>
              <a:t> </a:t>
            </a:r>
            <a:r>
              <a:rPr lang="en-US" sz="1000" b="1" dirty="0" err="1" smtClean="0">
                <a:latin typeface="Trebuchet MS" panose="020B0603020202020204" pitchFamily="34" charset="0"/>
                <a:ea typeface="Calibri" panose="020F0502020204030204" pitchFamily="34" charset="0"/>
                <a:cs typeface="Arial" panose="020B0604020202020204" pitchFamily="34" charset="0"/>
              </a:rPr>
              <a:t>il</a:t>
            </a:r>
            <a:r>
              <a:rPr lang="en-US" sz="1000" b="1" dirty="0" smtClean="0">
                <a:latin typeface="Trebuchet MS" panose="020B0603020202020204" pitchFamily="34" charset="0"/>
                <a:ea typeface="Calibri" panose="020F0502020204030204" pitchFamily="34" charset="0"/>
                <a:cs typeface="Arial" panose="020B0604020202020204" pitchFamily="34" charset="0"/>
              </a:rPr>
              <a:t> </a:t>
            </a:r>
            <a:r>
              <a:rPr lang="en-US" sz="1000" b="1" dirty="0" err="1" smtClean="0">
                <a:latin typeface="Trebuchet MS" panose="020B0603020202020204" pitchFamily="34" charset="0"/>
                <a:ea typeface="Calibri" panose="020F0502020204030204" pitchFamily="34" charset="0"/>
                <a:cs typeface="Arial" panose="020B0604020202020204" pitchFamily="34" charset="0"/>
              </a:rPr>
              <a:t>lavoro</a:t>
            </a:r>
            <a:r>
              <a:rPr lang="en-US" sz="1000" b="1" dirty="0" smtClean="0">
                <a:latin typeface="Trebuchet MS" panose="020B0603020202020204" pitchFamily="34" charset="0"/>
                <a:ea typeface="Calibri" panose="020F0502020204030204" pitchFamily="34" charset="0"/>
                <a:cs typeface="Arial" panose="020B0604020202020204" pitchFamily="34" charset="0"/>
              </a:rPr>
              <a:t> in </a:t>
            </a:r>
            <a:r>
              <a:rPr lang="en-US" sz="1000" b="1" dirty="0" err="1" smtClean="0">
                <a:latin typeface="Trebuchet MS" panose="020B0603020202020204" pitchFamily="34" charset="0"/>
                <a:ea typeface="Calibri" panose="020F0502020204030204" pitchFamily="34" charset="0"/>
                <a:cs typeface="Arial" panose="020B0604020202020204" pitchFamily="34" charset="0"/>
              </a:rPr>
              <a:t>modo</a:t>
            </a:r>
            <a:r>
              <a:rPr lang="en-US" sz="1000" b="1" dirty="0" smtClean="0">
                <a:latin typeface="Trebuchet MS" panose="020B0603020202020204" pitchFamily="34" charset="0"/>
                <a:ea typeface="Calibri" panose="020F0502020204030204" pitchFamily="34" charset="0"/>
                <a:cs typeface="Arial" panose="020B0604020202020204" pitchFamily="34" charset="0"/>
              </a:rPr>
              <a:t> </a:t>
            </a:r>
            <a:r>
              <a:rPr lang="en-US" sz="1000" b="1" dirty="0" err="1" smtClean="0">
                <a:latin typeface="Trebuchet MS" panose="020B0603020202020204" pitchFamily="34" charset="0"/>
                <a:ea typeface="Calibri" panose="020F0502020204030204" pitchFamily="34" charset="0"/>
                <a:cs typeface="Arial" panose="020B0604020202020204" pitchFamily="34" charset="0"/>
              </a:rPr>
              <a:t>soddisfacente</a:t>
            </a:r>
            <a:r>
              <a:rPr lang="en-US" sz="1000" b="1" dirty="0" smtClean="0">
                <a:latin typeface="Trebuchet MS" panose="020B0603020202020204" pitchFamily="34" charset="0"/>
                <a:ea typeface="Calibri" panose="020F0502020204030204" pitchFamily="34" charset="0"/>
                <a:cs typeface="Arial" panose="020B0604020202020204" pitchFamily="34" charset="0"/>
              </a:rPr>
              <a:t>. In </a:t>
            </a:r>
            <a:r>
              <a:rPr lang="en-US" sz="1000" b="1" dirty="0" err="1" smtClean="0">
                <a:latin typeface="Trebuchet MS" panose="020B0603020202020204" pitchFamily="34" charset="0"/>
                <a:ea typeface="Calibri" panose="020F0502020204030204" pitchFamily="34" charset="0"/>
                <a:cs typeface="Arial" panose="020B0604020202020204" pitchFamily="34" charset="0"/>
              </a:rPr>
              <a:t>questa</a:t>
            </a:r>
            <a:r>
              <a:rPr lang="en-US" sz="1000" b="1" dirty="0" smtClean="0">
                <a:latin typeface="Trebuchet MS" panose="020B0603020202020204" pitchFamily="34" charset="0"/>
                <a:ea typeface="Calibri" panose="020F0502020204030204" pitchFamily="34" charset="0"/>
                <a:cs typeface="Arial" panose="020B0604020202020204" pitchFamily="34" charset="0"/>
              </a:rPr>
              <a:t> </a:t>
            </a:r>
            <a:r>
              <a:rPr lang="en-US" sz="1000" b="1" dirty="0" err="1" smtClean="0">
                <a:latin typeface="Trebuchet MS" panose="020B0603020202020204" pitchFamily="34" charset="0"/>
                <a:ea typeface="Calibri" panose="020F0502020204030204" pitchFamily="34" charset="0"/>
                <a:cs typeface="Arial" panose="020B0604020202020204" pitchFamily="34" charset="0"/>
              </a:rPr>
              <a:t>lista</a:t>
            </a:r>
            <a:r>
              <a:rPr lang="en-US" sz="1000" b="1" dirty="0" smtClean="0">
                <a:latin typeface="Trebuchet MS" panose="020B0603020202020204" pitchFamily="34" charset="0"/>
                <a:ea typeface="Calibri" panose="020F0502020204030204" pitchFamily="34" charset="0"/>
                <a:cs typeface="Arial" panose="020B0604020202020204" pitchFamily="34" charset="0"/>
              </a:rPr>
              <a:t> </a:t>
            </a:r>
            <a:r>
              <a:rPr lang="en-US" sz="1000" b="1" dirty="0" err="1" smtClean="0">
                <a:latin typeface="Trebuchet MS" panose="020B0603020202020204" pitchFamily="34" charset="0"/>
                <a:ea typeface="Calibri" panose="020F0502020204030204" pitchFamily="34" charset="0"/>
                <a:cs typeface="Arial" panose="020B0604020202020204" pitchFamily="34" charset="0"/>
              </a:rPr>
              <a:t>sono</a:t>
            </a:r>
            <a:r>
              <a:rPr lang="en-US" sz="1000" b="1" dirty="0" smtClean="0">
                <a:latin typeface="Trebuchet MS" panose="020B0603020202020204" pitchFamily="34" charset="0"/>
                <a:ea typeface="Calibri" panose="020F0502020204030204" pitchFamily="34" charset="0"/>
                <a:cs typeface="Arial" panose="020B0604020202020204" pitchFamily="34" charset="0"/>
              </a:rPr>
              <a:t> </a:t>
            </a:r>
            <a:r>
              <a:rPr lang="en-US" sz="1000" b="1" dirty="0" err="1" smtClean="0">
                <a:latin typeface="Trebuchet MS" panose="020B0603020202020204" pitchFamily="34" charset="0"/>
                <a:ea typeface="Calibri" panose="020F0502020204030204" pitchFamily="34" charset="0"/>
                <a:cs typeface="Arial" panose="020B0604020202020204" pitchFamily="34" charset="0"/>
              </a:rPr>
              <a:t>incluse</a:t>
            </a:r>
            <a:r>
              <a:rPr lang="en-US" sz="1000" b="1" dirty="0" smtClean="0">
                <a:latin typeface="Trebuchet MS" panose="020B0603020202020204" pitchFamily="34" charset="0"/>
                <a:ea typeface="Calibri" panose="020F0502020204030204" pitchFamily="34" charset="0"/>
                <a:cs typeface="Arial" panose="020B0604020202020204" pitchFamily="34" charset="0"/>
              </a:rPr>
              <a:t> </a:t>
            </a:r>
            <a:r>
              <a:rPr lang="en-US" sz="1000" b="1" dirty="0" err="1" smtClean="0">
                <a:latin typeface="Trebuchet MS" panose="020B0603020202020204" pitchFamily="34" charset="0"/>
                <a:ea typeface="Calibri" panose="020F0502020204030204" pitchFamily="34" charset="0"/>
                <a:cs typeface="Arial" panose="020B0604020202020204" pitchFamily="34" charset="0"/>
              </a:rPr>
              <a:t>istruzione</a:t>
            </a:r>
            <a:r>
              <a:rPr lang="en-US" sz="1000" b="1" dirty="0" smtClean="0">
                <a:latin typeface="Trebuchet MS" panose="020B0603020202020204" pitchFamily="34" charset="0"/>
                <a:ea typeface="Calibri" panose="020F0502020204030204" pitchFamily="34" charset="0"/>
                <a:cs typeface="Arial" panose="020B0604020202020204" pitchFamily="34" charset="0"/>
              </a:rPr>
              <a:t> e </a:t>
            </a:r>
            <a:r>
              <a:rPr lang="en-US" sz="1000" b="1" dirty="0" err="1" smtClean="0">
                <a:latin typeface="Trebuchet MS" panose="020B0603020202020204" pitchFamily="34" charset="0"/>
                <a:ea typeface="Calibri" panose="020F0502020204030204" pitchFamily="34" charset="0"/>
                <a:cs typeface="Arial" panose="020B0604020202020204" pitchFamily="34" charset="0"/>
              </a:rPr>
              <a:t>competenze</a:t>
            </a:r>
            <a:r>
              <a:rPr lang="en-US" sz="1000" b="1" dirty="0" smtClean="0">
                <a:latin typeface="Trebuchet MS" panose="020B0603020202020204" pitchFamily="34" charset="0"/>
                <a:ea typeface="Calibri" panose="020F0502020204030204" pitchFamily="34" charset="0"/>
                <a:cs typeface="Arial" panose="020B0604020202020204" pitchFamily="34" charset="0"/>
              </a:rPr>
              <a:t>, </a:t>
            </a:r>
            <a:r>
              <a:rPr lang="en-US" sz="1000" b="1" dirty="0" err="1" smtClean="0">
                <a:latin typeface="Trebuchet MS" panose="020B0603020202020204" pitchFamily="34" charset="0"/>
                <a:ea typeface="Calibri" panose="020F0502020204030204" pitchFamily="34" charset="0"/>
                <a:cs typeface="Arial" panose="020B0604020202020204" pitchFamily="34" charset="0"/>
              </a:rPr>
              <a:t>requisiti</a:t>
            </a:r>
            <a:r>
              <a:rPr lang="en-US" sz="1000" b="1" dirty="0" smtClean="0">
                <a:latin typeface="Trebuchet MS" panose="020B0603020202020204" pitchFamily="34" charset="0"/>
                <a:ea typeface="Calibri" panose="020F0502020204030204" pitchFamily="34" charset="0"/>
                <a:cs typeface="Arial" panose="020B0604020202020204" pitchFamily="34" charset="0"/>
              </a:rPr>
              <a:t> </a:t>
            </a:r>
            <a:r>
              <a:rPr lang="en-US" sz="1000" b="1" dirty="0" err="1" smtClean="0">
                <a:latin typeface="Trebuchet MS" panose="020B0603020202020204" pitchFamily="34" charset="0"/>
                <a:ea typeface="Calibri" panose="020F0502020204030204" pitchFamily="34" charset="0"/>
                <a:cs typeface="Arial" panose="020B0604020202020204" pitchFamily="34" charset="0"/>
              </a:rPr>
              <a:t>personali</a:t>
            </a:r>
            <a:r>
              <a:rPr lang="en-US" sz="1000" b="1" dirty="0" smtClean="0">
                <a:latin typeface="Trebuchet MS" panose="020B0603020202020204" pitchFamily="34" charset="0"/>
                <a:ea typeface="Calibri" panose="020F0502020204030204" pitchFamily="34" charset="0"/>
                <a:cs typeface="Arial" panose="020B0604020202020204" pitchFamily="34" charset="0"/>
              </a:rPr>
              <a:t>, </a:t>
            </a:r>
            <a:r>
              <a:rPr lang="en-US" sz="1000" b="1" dirty="0" err="1" smtClean="0">
                <a:latin typeface="Trebuchet MS" panose="020B0603020202020204" pitchFamily="34" charset="0"/>
                <a:ea typeface="Calibri" panose="020F0502020204030204" pitchFamily="34" charset="0"/>
                <a:cs typeface="Arial" panose="020B0604020202020204" pitchFamily="34" charset="0"/>
              </a:rPr>
              <a:t>mentli</a:t>
            </a:r>
            <a:r>
              <a:rPr lang="en-US" sz="1000" b="1" dirty="0" smtClean="0">
                <a:latin typeface="Trebuchet MS" panose="020B0603020202020204" pitchFamily="34" charset="0"/>
                <a:ea typeface="Calibri" panose="020F0502020204030204" pitchFamily="34" charset="0"/>
                <a:cs typeface="Arial" panose="020B0604020202020204" pitchFamily="34" charset="0"/>
              </a:rPr>
              <a:t>, </a:t>
            </a:r>
            <a:r>
              <a:rPr lang="en-US" sz="1000" b="1" dirty="0" err="1" smtClean="0">
                <a:latin typeface="Trebuchet MS" panose="020B0603020202020204" pitchFamily="34" charset="0"/>
                <a:ea typeface="Calibri" panose="020F0502020204030204" pitchFamily="34" charset="0"/>
                <a:cs typeface="Arial" panose="020B0604020202020204" pitchFamily="34" charset="0"/>
              </a:rPr>
              <a:t>fisici</a:t>
            </a:r>
            <a:r>
              <a:rPr lang="en-US" sz="1000" b="1" dirty="0" smtClean="0">
                <a:latin typeface="Trebuchet MS" panose="020B0603020202020204" pitchFamily="34" charset="0"/>
                <a:ea typeface="Calibri" panose="020F0502020204030204" pitchFamily="34" charset="0"/>
                <a:cs typeface="Arial" panose="020B0604020202020204" pitchFamily="34" charset="0"/>
              </a:rPr>
              <a:t> e le </a:t>
            </a:r>
            <a:r>
              <a:rPr lang="en-US" sz="1000" b="1" dirty="0" err="1" smtClean="0">
                <a:latin typeface="Trebuchet MS" panose="020B0603020202020204" pitchFamily="34" charset="0"/>
                <a:ea typeface="Calibri" panose="020F0502020204030204" pitchFamily="34" charset="0"/>
                <a:cs typeface="Arial" panose="020B0604020202020204" pitchFamily="34" charset="0"/>
              </a:rPr>
              <a:t>condizioni</a:t>
            </a:r>
            <a:r>
              <a:rPr lang="en-US" sz="1000" b="1" dirty="0" smtClean="0">
                <a:latin typeface="Trebuchet MS" panose="020B0603020202020204" pitchFamily="34" charset="0"/>
                <a:ea typeface="Calibri" panose="020F0502020204030204" pitchFamily="34" charset="0"/>
                <a:cs typeface="Arial" panose="020B0604020202020204" pitchFamily="34" charset="0"/>
              </a:rPr>
              <a:t> di </a:t>
            </a:r>
            <a:r>
              <a:rPr lang="en-US" sz="1000" b="1" dirty="0" err="1" smtClean="0">
                <a:latin typeface="Trebuchet MS" panose="020B0603020202020204" pitchFamily="34" charset="0"/>
                <a:ea typeface="Calibri" panose="020F0502020204030204" pitchFamily="34" charset="0"/>
                <a:cs typeface="Arial" panose="020B0604020202020204" pitchFamily="34" charset="0"/>
              </a:rPr>
              <a:t>lavoro</a:t>
            </a:r>
            <a:r>
              <a:rPr lang="en-US" sz="1000" b="1" dirty="0" smtClean="0">
                <a:latin typeface="Trebuchet MS" panose="020B0603020202020204" pitchFamily="34" charset="0"/>
                <a:ea typeface="Calibri" panose="020F0502020204030204" pitchFamily="34" charset="0"/>
                <a:cs typeface="Arial" panose="020B0604020202020204" pitchFamily="34" charset="0"/>
              </a:rPr>
              <a:t>.</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0273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it-IT" dirty="0" smtClean="0">
                <a:solidFill>
                  <a:srgbClr val="F24F4F"/>
                </a:solidFill>
                <a:latin typeface="Cambria" panose="02040503050406030204" pitchFamily="18" charset="0"/>
              </a:rPr>
              <a:t>Processo di Job </a:t>
            </a:r>
            <a:r>
              <a:rPr lang="it-IT" dirty="0" err="1" smtClean="0">
                <a:solidFill>
                  <a:srgbClr val="F24F4F"/>
                </a:solidFill>
                <a:latin typeface="Cambria" panose="02040503050406030204" pitchFamily="18" charset="0"/>
              </a:rPr>
              <a:t>analysis</a:t>
            </a:r>
            <a:endParaRPr lang="es-ES" dirty="0">
              <a:solidFill>
                <a:srgbClr val="F24F4F"/>
              </a:solidFill>
              <a:latin typeface="Cambria" panose="02040503050406030204" pitchFamily="18" charset="0"/>
            </a:endParaRPr>
          </a:p>
        </p:txBody>
      </p:sp>
      <p:sp>
        <p:nvSpPr>
          <p:cNvPr id="7" name="Symbol zastępczy tekstu 6"/>
          <p:cNvSpPr>
            <a:spLocks noGrp="1"/>
          </p:cNvSpPr>
          <p:nvPr>
            <p:ph type="body" idx="2"/>
          </p:nvPr>
        </p:nvSpPr>
        <p:spPr>
          <a:xfrm>
            <a:off x="4039467" y="895736"/>
            <a:ext cx="1543212" cy="1241780"/>
          </a:xfrm>
        </p:spPr>
        <p:txBody>
          <a:bodyPr/>
          <a:lstStyle/>
          <a:p>
            <a:pPr marL="139700" indent="0">
              <a:buNone/>
            </a:pPr>
            <a:r>
              <a:rPr lang="it-IT" sz="1000" dirty="0" smtClean="0"/>
              <a:t>Esempio di Job </a:t>
            </a:r>
            <a:r>
              <a:rPr lang="it-IT" sz="1000" dirty="0" err="1" smtClean="0"/>
              <a:t>description</a:t>
            </a:r>
            <a:r>
              <a:rPr lang="it-IT" sz="1000" dirty="0" smtClean="0"/>
              <a:t> e Job </a:t>
            </a:r>
            <a:r>
              <a:rPr lang="it-IT" sz="1000" dirty="0" err="1" smtClean="0"/>
              <a:t>specification</a:t>
            </a:r>
            <a:endParaRPr lang="pl-PL" sz="1000" dirty="0"/>
          </a:p>
          <a:p>
            <a:pPr marL="139700" indent="0">
              <a:buNone/>
            </a:pPr>
            <a:r>
              <a:rPr lang="pl-PL" sz="1000" dirty="0"/>
              <a:t>Source: Mathis R. L and Jackson J.J (1997) Human Resource Management, West Publishing Company</a:t>
            </a:r>
          </a:p>
        </p:txBody>
      </p:sp>
      <p:sp>
        <p:nvSpPr>
          <p:cNvPr id="4" name="3 CuadroTexto"/>
          <p:cNvSpPr txBox="1"/>
          <p:nvPr/>
        </p:nvSpPr>
        <p:spPr>
          <a:xfrm>
            <a:off x="502025" y="159026"/>
            <a:ext cx="2393576" cy="523220"/>
          </a:xfrm>
          <a:prstGeom prst="rect">
            <a:avLst/>
          </a:prstGeom>
          <a:noFill/>
        </p:spPr>
        <p:txBody>
          <a:bodyPr wrap="square" rtlCol="0">
            <a:spAutoFit/>
          </a:bodyPr>
          <a:lstStyle/>
          <a:p>
            <a:r>
              <a:rPr lang="es-ES" dirty="0" smtClean="0"/>
              <a:t>Unità </a:t>
            </a:r>
            <a:r>
              <a:rPr lang="es-ES" dirty="0"/>
              <a:t>1. </a:t>
            </a:r>
            <a:r>
              <a:rPr lang="pl-PL" dirty="0"/>
              <a:t>JOB ANALYSIS</a:t>
            </a:r>
            <a:endParaRPr lang="es-ES" dirty="0"/>
          </a:p>
          <a:p>
            <a:endParaRPr lang="es-ES" dirty="0"/>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8" name="Diagram 7"/>
          <p:cNvGraphicFramePr/>
          <p:nvPr>
            <p:extLst>
              <p:ext uri="{D42A27DB-BD31-4B8C-83A1-F6EECF244321}">
                <p14:modId xmlns:p14="http://schemas.microsoft.com/office/powerpoint/2010/main" val="1243751104"/>
              </p:ext>
            </p:extLst>
          </p:nvPr>
        </p:nvGraphicFramePr>
        <p:xfrm>
          <a:off x="692984" y="1205256"/>
          <a:ext cx="2964616" cy="31851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6" name="Obraz 15"/>
          <p:cNvPicPr>
            <a:picLocks noChangeAspect="1"/>
          </p:cNvPicPr>
          <p:nvPr/>
        </p:nvPicPr>
        <p:blipFill rotWithShape="1">
          <a:blip r:embed="rId9">
            <a:extLst>
              <a:ext uri="{28A0092B-C50C-407E-A947-70E740481C1C}">
                <a14:useLocalDpi xmlns:a14="http://schemas.microsoft.com/office/drawing/2010/main" val="0"/>
              </a:ext>
            </a:extLst>
          </a:blip>
          <a:srcRect l="5020" t="9781" r="6727" b="5114"/>
          <a:stretch/>
        </p:blipFill>
        <p:spPr>
          <a:xfrm>
            <a:off x="5730280" y="895736"/>
            <a:ext cx="3051324" cy="3517580"/>
          </a:xfrm>
          <a:prstGeom prst="rect">
            <a:avLst/>
          </a:prstGeom>
        </p:spPr>
      </p:pic>
    </p:spTree>
    <p:extLst>
      <p:ext uri="{BB962C8B-B14F-4D97-AF65-F5344CB8AC3E}">
        <p14:creationId xmlns:p14="http://schemas.microsoft.com/office/powerpoint/2010/main" val="1294897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a:solidFill>
                  <a:srgbClr val="F24F4F"/>
                </a:solidFill>
                <a:latin typeface="Cambria" panose="02040503050406030204" pitchFamily="18" charset="0"/>
              </a:rPr>
              <a:t>UNIT 2. </a:t>
            </a:r>
            <a:r>
              <a:rPr lang="es-ES" b="0" dirty="0" smtClean="0">
                <a:solidFill>
                  <a:srgbClr val="F24F4F"/>
                </a:solidFill>
                <a:latin typeface="Cambria" panose="02040503050406030204" pitchFamily="18" charset="0"/>
              </a:rPr>
              <a:t>SELEZIONE E RECLUTAMENTO</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94124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it-IT" b="0" dirty="0" smtClean="0">
                <a:solidFill>
                  <a:srgbClr val="F24F4F"/>
                </a:solidFill>
                <a:latin typeface="Cambria" panose="02040503050406030204" pitchFamily="18" charset="0"/>
              </a:rPr>
              <a:t>Il processo di selezione e reclutamento</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3" name="Schemat blokowy: dokument 2"/>
          <p:cNvSpPr/>
          <p:nvPr/>
        </p:nvSpPr>
        <p:spPr>
          <a:xfrm>
            <a:off x="969975" y="2307298"/>
            <a:ext cx="1264920" cy="914400"/>
          </a:xfrm>
          <a:prstGeom prst="flowChartDocumen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Identificare i requisiti</a:t>
            </a:r>
            <a:endParaRPr lang="pl-PL" dirty="0"/>
          </a:p>
        </p:txBody>
      </p:sp>
      <p:sp>
        <p:nvSpPr>
          <p:cNvPr id="10" name="Schemat blokowy: wiele dokumentów 9"/>
          <p:cNvSpPr/>
          <p:nvPr/>
        </p:nvSpPr>
        <p:spPr>
          <a:xfrm>
            <a:off x="969975" y="3352449"/>
            <a:ext cx="1264920" cy="988690"/>
          </a:xfrm>
          <a:prstGeom prst="flowChartMultidocumen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700" dirty="0"/>
              <a:t>Descrizione del lavoro</a:t>
            </a:r>
          </a:p>
          <a:p>
            <a:pPr algn="ctr"/>
            <a:r>
              <a:rPr lang="it-IT" sz="700" dirty="0"/>
              <a:t>Profilo della persone</a:t>
            </a:r>
          </a:p>
          <a:p>
            <a:pPr algn="ctr"/>
            <a:r>
              <a:rPr lang="it-IT" sz="700" dirty="0"/>
              <a:t>Termini e condizioni</a:t>
            </a:r>
            <a:endParaRPr lang="it-IT" sz="700" dirty="0"/>
          </a:p>
        </p:txBody>
      </p:sp>
      <p:sp>
        <p:nvSpPr>
          <p:cNvPr id="11" name="Schemat blokowy: dokument 10"/>
          <p:cNvSpPr/>
          <p:nvPr/>
        </p:nvSpPr>
        <p:spPr>
          <a:xfrm>
            <a:off x="2504135" y="2307298"/>
            <a:ext cx="1264920" cy="914400"/>
          </a:xfrm>
          <a:prstGeom prst="flowChartDocumen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Attrarre i candidati</a:t>
            </a:r>
            <a:endParaRPr lang="pl-PL" dirty="0"/>
          </a:p>
        </p:txBody>
      </p:sp>
      <p:sp>
        <p:nvSpPr>
          <p:cNvPr id="12" name="Schemat blokowy: wiele dokumentów 11"/>
          <p:cNvSpPr/>
          <p:nvPr/>
        </p:nvSpPr>
        <p:spPr>
          <a:xfrm>
            <a:off x="2504135" y="3352449"/>
            <a:ext cx="1264920" cy="988690"/>
          </a:xfrm>
          <a:prstGeom prst="flowChartMultidocumen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t>Annuncio, ricerca del target, briefing con i candidati</a:t>
            </a:r>
            <a:endParaRPr lang="it-IT" sz="800" dirty="0"/>
          </a:p>
        </p:txBody>
      </p:sp>
      <p:sp>
        <p:nvSpPr>
          <p:cNvPr id="13" name="Schemat blokowy: dokument 12"/>
          <p:cNvSpPr/>
          <p:nvPr/>
        </p:nvSpPr>
        <p:spPr>
          <a:xfrm>
            <a:off x="3997655" y="2307298"/>
            <a:ext cx="1264920" cy="914400"/>
          </a:xfrm>
          <a:prstGeom prst="flowChartDocumen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Shortlist</a:t>
            </a:r>
            <a:endParaRPr lang="pl-PL" dirty="0"/>
          </a:p>
        </p:txBody>
      </p:sp>
      <p:sp>
        <p:nvSpPr>
          <p:cNvPr id="14" name="Schemat blokowy: wiele dokumentów 13"/>
          <p:cNvSpPr/>
          <p:nvPr/>
        </p:nvSpPr>
        <p:spPr>
          <a:xfrm>
            <a:off x="3968032" y="3352449"/>
            <a:ext cx="1264920" cy="988690"/>
          </a:xfrm>
          <a:prstGeom prst="flowChartMultidocumen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smtClean="0"/>
              <a:t>Criteri di screening</a:t>
            </a:r>
            <a:endParaRPr lang="pl-PL" sz="800" dirty="0"/>
          </a:p>
        </p:txBody>
      </p:sp>
      <p:sp>
        <p:nvSpPr>
          <p:cNvPr id="15" name="Schemat blokowy: dokument 14"/>
          <p:cNvSpPr/>
          <p:nvPr/>
        </p:nvSpPr>
        <p:spPr>
          <a:xfrm>
            <a:off x="5531815" y="2307298"/>
            <a:ext cx="1264920" cy="914400"/>
          </a:xfrm>
          <a:prstGeom prst="flowChartDocumen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Applicare il processo di selezione</a:t>
            </a:r>
            <a:endParaRPr lang="it-IT" dirty="0"/>
          </a:p>
        </p:txBody>
      </p:sp>
      <p:sp>
        <p:nvSpPr>
          <p:cNvPr id="16" name="Schemat blokowy: wiele dokumentów 15"/>
          <p:cNvSpPr/>
          <p:nvPr/>
        </p:nvSpPr>
        <p:spPr>
          <a:xfrm>
            <a:off x="5531815" y="3352449"/>
            <a:ext cx="1264920" cy="988690"/>
          </a:xfrm>
          <a:prstGeom prst="flowChartMultidocumen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t>Progettazione del processo, criteri di selezione, base di misurazione</a:t>
            </a:r>
            <a:endParaRPr lang="it-IT" sz="800" dirty="0"/>
          </a:p>
        </p:txBody>
      </p:sp>
      <p:sp>
        <p:nvSpPr>
          <p:cNvPr id="17" name="Schemat blokowy: dokument 16"/>
          <p:cNvSpPr/>
          <p:nvPr/>
        </p:nvSpPr>
        <p:spPr>
          <a:xfrm>
            <a:off x="7065975" y="2307298"/>
            <a:ext cx="1264920" cy="914400"/>
          </a:xfrm>
          <a:prstGeom prst="flowChartDocumen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Offerta</a:t>
            </a:r>
            <a:endParaRPr lang="pl-PL" dirty="0"/>
          </a:p>
        </p:txBody>
      </p:sp>
      <p:sp>
        <p:nvSpPr>
          <p:cNvPr id="18" name="Schemat blokowy: wiele dokumentów 17"/>
          <p:cNvSpPr/>
          <p:nvPr/>
        </p:nvSpPr>
        <p:spPr>
          <a:xfrm>
            <a:off x="7065975" y="3352449"/>
            <a:ext cx="1264920" cy="988690"/>
          </a:xfrm>
          <a:prstGeom prst="flowChartMultidocumen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t>Lettera di offerta,</a:t>
            </a:r>
          </a:p>
          <a:p>
            <a:pPr algn="ctr"/>
            <a:r>
              <a:rPr lang="it-IT" sz="800" dirty="0"/>
              <a:t>Termini e condizioni, vantaggi, codici di condotta</a:t>
            </a:r>
            <a:endParaRPr lang="it-IT" sz="800" dirty="0"/>
          </a:p>
        </p:txBody>
      </p:sp>
      <p:sp>
        <p:nvSpPr>
          <p:cNvPr id="19" name="Objaśnienie w chmurce 18"/>
          <p:cNvSpPr/>
          <p:nvPr/>
        </p:nvSpPr>
        <p:spPr>
          <a:xfrm>
            <a:off x="432450" y="1082042"/>
            <a:ext cx="2011680" cy="1051605"/>
          </a:xfrm>
          <a:prstGeom prst="cloudCallou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Bisogni attuali?</a:t>
            </a:r>
          </a:p>
          <a:p>
            <a:pPr algn="ctr"/>
            <a:r>
              <a:rPr lang="it-IT" sz="1200" dirty="0"/>
              <a:t>Costo/beneficio</a:t>
            </a:r>
          </a:p>
          <a:p>
            <a:pPr algn="ctr"/>
            <a:r>
              <a:rPr lang="it-IT" sz="1200" dirty="0"/>
              <a:t>Bisogni futuri</a:t>
            </a:r>
            <a:endParaRPr lang="it-IT" sz="1200" dirty="0"/>
          </a:p>
        </p:txBody>
      </p:sp>
      <p:sp>
        <p:nvSpPr>
          <p:cNvPr id="22" name="Objaśnienie w chmurce 21"/>
          <p:cNvSpPr/>
          <p:nvPr/>
        </p:nvSpPr>
        <p:spPr>
          <a:xfrm>
            <a:off x="2130755" y="1065846"/>
            <a:ext cx="2011680" cy="1051605"/>
          </a:xfrm>
          <a:prstGeom prst="cloudCallou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t>Dove pubblicare annunci? Accettare solo cv dall’interno o utilizzare anche fonti esterne?</a:t>
            </a:r>
            <a:endParaRPr lang="it-IT" sz="1000" dirty="0"/>
          </a:p>
        </p:txBody>
      </p:sp>
      <p:sp>
        <p:nvSpPr>
          <p:cNvPr id="24" name="Objaśnienie w chmurce 23"/>
          <p:cNvSpPr/>
          <p:nvPr/>
        </p:nvSpPr>
        <p:spPr>
          <a:xfrm>
            <a:off x="3794565" y="1090524"/>
            <a:ext cx="1737250" cy="1051605"/>
          </a:xfrm>
          <a:prstGeom prst="cloudCallou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a:t>Chi si sta cercando?</a:t>
            </a:r>
            <a:endParaRPr lang="pl-PL" sz="1100" dirty="0"/>
          </a:p>
        </p:txBody>
      </p:sp>
      <p:sp>
        <p:nvSpPr>
          <p:cNvPr id="25" name="Objaśnienie w chmurce 24"/>
          <p:cNvSpPr/>
          <p:nvPr/>
        </p:nvSpPr>
        <p:spPr>
          <a:xfrm>
            <a:off x="5208950" y="1065706"/>
            <a:ext cx="2011680" cy="1051605"/>
          </a:xfrm>
          <a:prstGeom prst="cloudCallou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t>Chi fa la selezione? Responsabilità del manager?</a:t>
            </a:r>
            <a:endParaRPr lang="it-IT" sz="1100" dirty="0"/>
          </a:p>
        </p:txBody>
      </p:sp>
      <p:sp>
        <p:nvSpPr>
          <p:cNvPr id="26" name="Objaśnienie w chmurce 25"/>
          <p:cNvSpPr/>
          <p:nvPr/>
        </p:nvSpPr>
        <p:spPr>
          <a:xfrm>
            <a:off x="6811403" y="1090524"/>
            <a:ext cx="2011680" cy="1051605"/>
          </a:xfrm>
          <a:prstGeom prst="cloudCallou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a:t>Lettera di referenza? </a:t>
            </a:r>
            <a:endParaRPr lang="pl-PL" sz="1100" dirty="0"/>
          </a:p>
        </p:txBody>
      </p:sp>
      <p:sp>
        <p:nvSpPr>
          <p:cNvPr id="23" name="3 CuadroTexto"/>
          <p:cNvSpPr txBox="1"/>
          <p:nvPr/>
        </p:nvSpPr>
        <p:spPr>
          <a:xfrm>
            <a:off x="324873" y="239708"/>
            <a:ext cx="3657847" cy="307777"/>
          </a:xfrm>
          <a:prstGeom prst="rect">
            <a:avLst/>
          </a:prstGeom>
          <a:noFill/>
        </p:spPr>
        <p:txBody>
          <a:bodyPr wrap="square" rtlCol="0">
            <a:spAutoFit/>
          </a:bodyPr>
          <a:lstStyle/>
          <a:p>
            <a:r>
              <a:rPr lang="es-ES" dirty="0" smtClean="0"/>
              <a:t>Unità </a:t>
            </a:r>
            <a:r>
              <a:rPr lang="pl-PL" dirty="0"/>
              <a:t>2</a:t>
            </a:r>
            <a:r>
              <a:rPr lang="es-ES" dirty="0"/>
              <a:t>. </a:t>
            </a:r>
            <a:r>
              <a:rPr lang="en-US" dirty="0" smtClean="0"/>
              <a:t>SELEZIONE E RECLUTAMENTO</a:t>
            </a:r>
            <a:endParaRPr lang="es-ES" dirty="0"/>
          </a:p>
        </p:txBody>
      </p:sp>
    </p:spTree>
    <p:extLst>
      <p:ext uri="{BB962C8B-B14F-4D97-AF65-F5344CB8AC3E}">
        <p14:creationId xmlns:p14="http://schemas.microsoft.com/office/powerpoint/2010/main" val="2579682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it-IT" b="0" dirty="0" smtClean="0">
                <a:solidFill>
                  <a:srgbClr val="F24F4F"/>
                </a:solidFill>
                <a:latin typeface="Cambria" panose="02040503050406030204" pitchFamily="18" charset="0"/>
              </a:rPr>
              <a:t>I metodi di reclutamento</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9" name="Elipsa 8"/>
          <p:cNvSpPr/>
          <p:nvPr/>
        </p:nvSpPr>
        <p:spPr>
          <a:xfrm>
            <a:off x="1543694" y="939482"/>
            <a:ext cx="5689600" cy="36951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dirty="0"/>
          </a:p>
        </p:txBody>
      </p:sp>
      <p:cxnSp>
        <p:nvCxnSpPr>
          <p:cNvPr id="21" name="Łącznik prosty 20"/>
          <p:cNvCxnSpPr/>
          <p:nvPr/>
        </p:nvCxnSpPr>
        <p:spPr>
          <a:xfrm>
            <a:off x="2804160" y="1256594"/>
            <a:ext cx="3183343" cy="3024406"/>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Łącznik prosty 26"/>
          <p:cNvCxnSpPr>
            <a:stCxn id="9" idx="0"/>
            <a:endCxn id="9" idx="4"/>
          </p:cNvCxnSpPr>
          <p:nvPr/>
        </p:nvCxnSpPr>
        <p:spPr>
          <a:xfrm>
            <a:off x="4388494" y="939482"/>
            <a:ext cx="0" cy="3695195"/>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Łącznik prosty 29"/>
          <p:cNvCxnSpPr/>
          <p:nvPr/>
        </p:nvCxnSpPr>
        <p:spPr>
          <a:xfrm flipV="1">
            <a:off x="1657551" y="2210322"/>
            <a:ext cx="5351378" cy="106172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Łącznik prosty 32"/>
          <p:cNvCxnSpPr/>
          <p:nvPr/>
        </p:nvCxnSpPr>
        <p:spPr>
          <a:xfrm flipV="1">
            <a:off x="2804160" y="1225385"/>
            <a:ext cx="3058160" cy="3100303"/>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Łącznik prosty 43"/>
          <p:cNvCxnSpPr/>
          <p:nvPr/>
        </p:nvCxnSpPr>
        <p:spPr>
          <a:xfrm>
            <a:off x="1793240" y="2095569"/>
            <a:ext cx="5272735" cy="1179036"/>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8" name="Elipsa 47"/>
          <p:cNvSpPr/>
          <p:nvPr/>
        </p:nvSpPr>
        <p:spPr>
          <a:xfrm>
            <a:off x="3811795" y="2194560"/>
            <a:ext cx="1141205" cy="101092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50" dirty="0" err="1"/>
              <a:t>Attracting</a:t>
            </a:r>
            <a:r>
              <a:rPr lang="pl-PL" sz="1050" dirty="0"/>
              <a:t> the ‚</a:t>
            </a:r>
            <a:r>
              <a:rPr lang="pl-PL" sz="1050" dirty="0" err="1"/>
              <a:t>right</a:t>
            </a:r>
            <a:r>
              <a:rPr lang="pl-PL" sz="1050" dirty="0"/>
              <a:t>’ </a:t>
            </a:r>
            <a:r>
              <a:rPr lang="pl-PL" sz="1050" dirty="0" err="1"/>
              <a:t>applicants</a:t>
            </a:r>
            <a:endParaRPr lang="pl-PL" sz="1050" dirty="0"/>
          </a:p>
        </p:txBody>
      </p:sp>
      <p:sp>
        <p:nvSpPr>
          <p:cNvPr id="49" name="pole tekstowe 48"/>
          <p:cNvSpPr txBox="1"/>
          <p:nvPr/>
        </p:nvSpPr>
        <p:spPr>
          <a:xfrm>
            <a:off x="3228570" y="1166112"/>
            <a:ext cx="1263342" cy="523220"/>
          </a:xfrm>
          <a:prstGeom prst="rect">
            <a:avLst/>
          </a:prstGeom>
          <a:noFill/>
        </p:spPr>
        <p:txBody>
          <a:bodyPr wrap="square" rtlCol="0">
            <a:spAutoFit/>
          </a:bodyPr>
          <a:lstStyle/>
          <a:p>
            <a:r>
              <a:rPr lang="it-IT" dirty="0" smtClean="0"/>
              <a:t>Annunci Online</a:t>
            </a:r>
            <a:endParaRPr lang="pl-PL" dirty="0"/>
          </a:p>
        </p:txBody>
      </p:sp>
      <p:sp>
        <p:nvSpPr>
          <p:cNvPr id="50" name="pole tekstowe 49"/>
          <p:cNvSpPr txBox="1"/>
          <p:nvPr/>
        </p:nvSpPr>
        <p:spPr>
          <a:xfrm>
            <a:off x="4429607" y="1162139"/>
            <a:ext cx="1263342" cy="738664"/>
          </a:xfrm>
          <a:prstGeom prst="rect">
            <a:avLst/>
          </a:prstGeom>
          <a:noFill/>
        </p:spPr>
        <p:txBody>
          <a:bodyPr wrap="square" rtlCol="0">
            <a:spAutoFit/>
          </a:bodyPr>
          <a:lstStyle/>
          <a:p>
            <a:r>
              <a:rPr lang="it-IT" dirty="0" smtClean="0"/>
              <a:t>Annunci sulla stampa locale</a:t>
            </a:r>
            <a:endParaRPr lang="pl-PL" dirty="0"/>
          </a:p>
        </p:txBody>
      </p:sp>
      <p:sp>
        <p:nvSpPr>
          <p:cNvPr id="51" name="pole tekstowe 50"/>
          <p:cNvSpPr txBox="1"/>
          <p:nvPr/>
        </p:nvSpPr>
        <p:spPr>
          <a:xfrm>
            <a:off x="5442663" y="1684539"/>
            <a:ext cx="1551283" cy="738664"/>
          </a:xfrm>
          <a:prstGeom prst="rect">
            <a:avLst/>
          </a:prstGeom>
          <a:noFill/>
        </p:spPr>
        <p:txBody>
          <a:bodyPr wrap="square" rtlCol="0">
            <a:spAutoFit/>
          </a:bodyPr>
          <a:lstStyle/>
          <a:p>
            <a:r>
              <a:rPr lang="it-IT" dirty="0" smtClean="0"/>
              <a:t>Annunci sulla stampa nazionale</a:t>
            </a:r>
            <a:endParaRPr lang="pl-PL" dirty="0"/>
          </a:p>
        </p:txBody>
      </p:sp>
      <p:sp>
        <p:nvSpPr>
          <p:cNvPr id="52" name="pole tekstowe 51"/>
          <p:cNvSpPr txBox="1"/>
          <p:nvPr/>
        </p:nvSpPr>
        <p:spPr>
          <a:xfrm>
            <a:off x="5848353" y="2457709"/>
            <a:ext cx="1263342" cy="523220"/>
          </a:xfrm>
          <a:prstGeom prst="rect">
            <a:avLst/>
          </a:prstGeom>
          <a:noFill/>
        </p:spPr>
        <p:txBody>
          <a:bodyPr wrap="square" rtlCol="0">
            <a:spAutoFit/>
          </a:bodyPr>
          <a:lstStyle/>
          <a:p>
            <a:r>
              <a:rPr lang="it-IT" dirty="0" smtClean="0"/>
              <a:t>Annunci sulle riviste</a:t>
            </a:r>
            <a:endParaRPr lang="pl-PL" dirty="0"/>
          </a:p>
        </p:txBody>
      </p:sp>
      <p:sp>
        <p:nvSpPr>
          <p:cNvPr id="53" name="pole tekstowe 52"/>
          <p:cNvSpPr txBox="1"/>
          <p:nvPr/>
        </p:nvSpPr>
        <p:spPr>
          <a:xfrm>
            <a:off x="5506793" y="3192428"/>
            <a:ext cx="1263342" cy="523220"/>
          </a:xfrm>
          <a:prstGeom prst="rect">
            <a:avLst/>
          </a:prstGeom>
          <a:noFill/>
        </p:spPr>
        <p:txBody>
          <a:bodyPr wrap="square" rtlCol="0">
            <a:spAutoFit/>
          </a:bodyPr>
          <a:lstStyle/>
          <a:p>
            <a:r>
              <a:rPr lang="it-IT" dirty="0" smtClean="0"/>
              <a:t>Ricerca accurata</a:t>
            </a:r>
            <a:endParaRPr lang="pl-PL" dirty="0"/>
          </a:p>
        </p:txBody>
      </p:sp>
      <p:sp>
        <p:nvSpPr>
          <p:cNvPr id="54" name="pole tekstowe 53"/>
          <p:cNvSpPr txBox="1"/>
          <p:nvPr/>
        </p:nvSpPr>
        <p:spPr>
          <a:xfrm>
            <a:off x="4441551" y="3802467"/>
            <a:ext cx="1263342" cy="523220"/>
          </a:xfrm>
          <a:prstGeom prst="rect">
            <a:avLst/>
          </a:prstGeom>
          <a:noFill/>
        </p:spPr>
        <p:txBody>
          <a:bodyPr wrap="square" rtlCol="0">
            <a:spAutoFit/>
          </a:bodyPr>
          <a:lstStyle/>
          <a:p>
            <a:r>
              <a:rPr lang="it-IT" dirty="0" smtClean="0"/>
              <a:t>Agenzie per il lavoro</a:t>
            </a:r>
            <a:endParaRPr lang="pl-PL" dirty="0"/>
          </a:p>
        </p:txBody>
      </p:sp>
      <p:sp>
        <p:nvSpPr>
          <p:cNvPr id="55" name="pole tekstowe 54"/>
          <p:cNvSpPr txBox="1"/>
          <p:nvPr/>
        </p:nvSpPr>
        <p:spPr>
          <a:xfrm>
            <a:off x="2304136" y="1635382"/>
            <a:ext cx="1133607" cy="523220"/>
          </a:xfrm>
          <a:prstGeom prst="rect">
            <a:avLst/>
          </a:prstGeom>
          <a:noFill/>
        </p:spPr>
        <p:txBody>
          <a:bodyPr wrap="square" rtlCol="0">
            <a:spAutoFit/>
          </a:bodyPr>
          <a:lstStyle/>
          <a:p>
            <a:r>
              <a:rPr lang="pl-PL" dirty="0"/>
              <a:t>Radio / </a:t>
            </a:r>
            <a:r>
              <a:rPr lang="it-IT" dirty="0" smtClean="0"/>
              <a:t>Altri media</a:t>
            </a:r>
            <a:endParaRPr lang="pl-PL" dirty="0"/>
          </a:p>
        </p:txBody>
      </p:sp>
      <p:sp>
        <p:nvSpPr>
          <p:cNvPr id="56" name="pole tekstowe 55"/>
          <p:cNvSpPr txBox="1"/>
          <p:nvPr/>
        </p:nvSpPr>
        <p:spPr>
          <a:xfrm>
            <a:off x="1762435" y="2340193"/>
            <a:ext cx="1263342" cy="307777"/>
          </a:xfrm>
          <a:prstGeom prst="rect">
            <a:avLst/>
          </a:prstGeom>
          <a:noFill/>
        </p:spPr>
        <p:txBody>
          <a:bodyPr wrap="square" rtlCol="0">
            <a:spAutoFit/>
          </a:bodyPr>
          <a:lstStyle/>
          <a:p>
            <a:r>
              <a:rPr lang="it-IT" dirty="0" smtClean="0"/>
              <a:t>Passaparola</a:t>
            </a:r>
            <a:endParaRPr lang="pl-PL" dirty="0"/>
          </a:p>
        </p:txBody>
      </p:sp>
      <p:sp>
        <p:nvSpPr>
          <p:cNvPr id="57" name="pole tekstowe 56"/>
          <p:cNvSpPr txBox="1"/>
          <p:nvPr/>
        </p:nvSpPr>
        <p:spPr>
          <a:xfrm>
            <a:off x="2290989" y="3294126"/>
            <a:ext cx="1263342" cy="523220"/>
          </a:xfrm>
          <a:prstGeom prst="rect">
            <a:avLst/>
          </a:prstGeom>
          <a:noFill/>
        </p:spPr>
        <p:txBody>
          <a:bodyPr wrap="square" rtlCol="0">
            <a:spAutoFit/>
          </a:bodyPr>
          <a:lstStyle/>
          <a:p>
            <a:r>
              <a:rPr lang="it-IT" dirty="0" smtClean="0"/>
              <a:t>Annuncio interno</a:t>
            </a:r>
            <a:endParaRPr lang="pl-PL" dirty="0"/>
          </a:p>
        </p:txBody>
      </p:sp>
      <p:sp>
        <p:nvSpPr>
          <p:cNvPr id="58" name="pole tekstowe 57"/>
          <p:cNvSpPr txBox="1"/>
          <p:nvPr/>
        </p:nvSpPr>
        <p:spPr>
          <a:xfrm>
            <a:off x="3301882" y="3808126"/>
            <a:ext cx="1263342" cy="523220"/>
          </a:xfrm>
          <a:prstGeom prst="rect">
            <a:avLst/>
          </a:prstGeom>
          <a:noFill/>
        </p:spPr>
        <p:txBody>
          <a:bodyPr wrap="square" rtlCol="0">
            <a:spAutoFit/>
          </a:bodyPr>
          <a:lstStyle/>
          <a:p>
            <a:r>
              <a:rPr lang="it-IT" dirty="0" smtClean="0"/>
              <a:t>Banner di reclutamento</a:t>
            </a:r>
            <a:endParaRPr lang="pl-PL" dirty="0"/>
          </a:p>
        </p:txBody>
      </p:sp>
      <p:sp>
        <p:nvSpPr>
          <p:cNvPr id="60" name="Objaśnienie w chmurce 59"/>
          <p:cNvSpPr/>
          <p:nvPr/>
        </p:nvSpPr>
        <p:spPr>
          <a:xfrm>
            <a:off x="7380895" y="1699890"/>
            <a:ext cx="1539585" cy="1174358"/>
          </a:xfrm>
          <a:prstGeom prst="cloudCallout">
            <a:avLst>
              <a:gd name="adj1" fmla="val -44590"/>
              <a:gd name="adj2" fmla="val 56011"/>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Formale</a:t>
            </a:r>
            <a:endParaRPr lang="pl-PL" dirty="0"/>
          </a:p>
        </p:txBody>
      </p:sp>
      <p:sp>
        <p:nvSpPr>
          <p:cNvPr id="62" name="Objaśnienie w chmurce 61"/>
          <p:cNvSpPr/>
          <p:nvPr/>
        </p:nvSpPr>
        <p:spPr>
          <a:xfrm>
            <a:off x="115152" y="3086783"/>
            <a:ext cx="1266608" cy="827194"/>
          </a:xfrm>
          <a:prstGeom prst="cloudCallout">
            <a:avLst>
              <a:gd name="adj1" fmla="val 69934"/>
              <a:gd name="adj2" fmla="val -8530"/>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smtClean="0"/>
              <a:t>Informa</a:t>
            </a:r>
            <a:r>
              <a:rPr lang="it-IT" sz="1200" dirty="0" smtClean="0"/>
              <a:t>le</a:t>
            </a:r>
            <a:endParaRPr lang="pl-PL" sz="1200" dirty="0"/>
          </a:p>
        </p:txBody>
      </p:sp>
      <p:sp>
        <p:nvSpPr>
          <p:cNvPr id="63" name="3 CuadroTexto"/>
          <p:cNvSpPr txBox="1"/>
          <p:nvPr/>
        </p:nvSpPr>
        <p:spPr>
          <a:xfrm>
            <a:off x="324873" y="239708"/>
            <a:ext cx="3657847" cy="307777"/>
          </a:xfrm>
          <a:prstGeom prst="rect">
            <a:avLst/>
          </a:prstGeom>
          <a:noFill/>
        </p:spPr>
        <p:txBody>
          <a:bodyPr wrap="square" rtlCol="0">
            <a:spAutoFit/>
          </a:bodyPr>
          <a:lstStyle/>
          <a:p>
            <a:r>
              <a:rPr lang="es-ES" dirty="0" smtClean="0"/>
              <a:t>Unità </a:t>
            </a:r>
            <a:r>
              <a:rPr lang="pl-PL" dirty="0"/>
              <a:t>2</a:t>
            </a:r>
            <a:r>
              <a:rPr lang="es-ES" dirty="0"/>
              <a:t>. </a:t>
            </a:r>
            <a:r>
              <a:rPr lang="en-US" dirty="0" smtClean="0"/>
              <a:t>SELEZIONE E RECLUTAMENTO</a:t>
            </a:r>
            <a:endParaRPr lang="es-ES" dirty="0"/>
          </a:p>
        </p:txBody>
      </p:sp>
    </p:spTree>
    <p:extLst>
      <p:ext uri="{BB962C8B-B14F-4D97-AF65-F5344CB8AC3E}">
        <p14:creationId xmlns:p14="http://schemas.microsoft.com/office/powerpoint/2010/main" val="363272338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3256</TotalTime>
  <Words>2145</Words>
  <Application>Microsoft Office PowerPoint</Application>
  <PresentationFormat>Presentazione su schermo (16:9)</PresentationFormat>
  <Paragraphs>242</Paragraphs>
  <Slides>20</Slides>
  <Notes>5</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20</vt:i4>
      </vt:variant>
    </vt:vector>
  </HeadingPairs>
  <TitlesOfParts>
    <vt:vector size="31" baseType="lpstr">
      <vt:lpstr>Arial</vt:lpstr>
      <vt:lpstr>Cambria</vt:lpstr>
      <vt:lpstr>EB Garamond</vt:lpstr>
      <vt:lpstr>ＭＳ Ｐゴシック</vt:lpstr>
      <vt:lpstr>Garamond</vt:lpstr>
      <vt:lpstr>Century Gothic</vt:lpstr>
      <vt:lpstr>Trebuchet MS</vt:lpstr>
      <vt:lpstr>Times New Roman</vt:lpstr>
      <vt:lpstr>Calibri</vt:lpstr>
      <vt:lpstr>EB Garamond Medium</vt:lpstr>
      <vt:lpstr>Simple Light</vt:lpstr>
      <vt:lpstr> ARTCademy “Accademia delle arti e dei mestieri”</vt:lpstr>
      <vt:lpstr>Modulo 4.1.  HR MANAGEMENT</vt:lpstr>
      <vt:lpstr>UNITA’ 1. ANALISI DEL LAVORO</vt:lpstr>
      <vt:lpstr>Il processo di selezione e reclutamento</vt:lpstr>
      <vt:lpstr>Job analysis</vt:lpstr>
      <vt:lpstr>Processo di Job analysis</vt:lpstr>
      <vt:lpstr>UNIT 2. SELEZIONE E RECLUTAMENTO</vt:lpstr>
      <vt:lpstr>Il processo di selezione e reclutamento</vt:lpstr>
      <vt:lpstr>I metodi di reclutamento</vt:lpstr>
      <vt:lpstr>Processo di selezione</vt:lpstr>
      <vt:lpstr>UNITA’ 3. FORMAZIONE E SVILUPPO</vt:lpstr>
      <vt:lpstr>Ciclo di formazione</vt:lpstr>
      <vt:lpstr>Metodi di formazione</vt:lpstr>
      <vt:lpstr>UNITA’ 4. GESTIONE DELLE PERFORMANCE</vt:lpstr>
      <vt:lpstr>GESTIONE DELLE PERFORMANCE</vt:lpstr>
      <vt:lpstr>Valutazione efficace</vt:lpstr>
      <vt:lpstr>UNITA’ 5. RICONOSCIMENTI </vt:lpstr>
      <vt:lpstr>   Struttura interna del sistema di premialità dei dipendenti  </vt:lpstr>
      <vt:lpstr>PREMI</vt:lpstr>
      <vt:lpstr>GRAZIE!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Admin</cp:lastModifiedBy>
  <cp:revision>120</cp:revision>
  <dcterms:modified xsi:type="dcterms:W3CDTF">2020-02-17T17:16:54Z</dcterms:modified>
</cp:coreProperties>
</file>